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9"/>
  </p:notesMasterIdLst>
  <p:sldIdLst>
    <p:sldId id="256" r:id="rId2"/>
    <p:sldId id="257" r:id="rId3"/>
    <p:sldId id="258" r:id="rId4"/>
    <p:sldId id="293" r:id="rId5"/>
    <p:sldId id="300" r:id="rId6"/>
    <p:sldId id="301" r:id="rId7"/>
    <p:sldId id="298" r:id="rId8"/>
    <p:sldId id="299" r:id="rId9"/>
    <p:sldId id="302" r:id="rId10"/>
    <p:sldId id="303" r:id="rId11"/>
    <p:sldId id="295" r:id="rId12"/>
    <p:sldId id="297" r:id="rId13"/>
    <p:sldId id="304" r:id="rId14"/>
    <p:sldId id="296" r:id="rId15"/>
    <p:sldId id="305" r:id="rId16"/>
    <p:sldId id="306" r:id="rId17"/>
    <p:sldId id="259" r:id="rId18"/>
    <p:sldId id="260" r:id="rId19"/>
    <p:sldId id="261" r:id="rId20"/>
    <p:sldId id="262" r:id="rId21"/>
    <p:sldId id="264" r:id="rId22"/>
    <p:sldId id="288" r:id="rId23"/>
    <p:sldId id="289" r:id="rId24"/>
    <p:sldId id="290" r:id="rId25"/>
    <p:sldId id="291" r:id="rId26"/>
    <p:sldId id="283" r:id="rId27"/>
    <p:sldId id="292" r:id="rId28"/>
    <p:sldId id="266" r:id="rId29"/>
    <p:sldId id="270" r:id="rId30"/>
    <p:sldId id="284" r:id="rId31"/>
    <p:sldId id="273" r:id="rId32"/>
    <p:sldId id="282" r:id="rId33"/>
    <p:sldId id="285" r:id="rId34"/>
    <p:sldId id="281" r:id="rId35"/>
    <p:sldId id="275" r:id="rId36"/>
    <p:sldId id="287" r:id="rId37"/>
    <p:sldId id="28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C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108" d="100"/>
          <a:sy n="108" d="100"/>
        </p:scale>
        <p:origin x="-107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22D931-9CDC-4896-8375-5F518037CCA2}" type="datetimeFigureOut">
              <a:rPr lang="en-US" smtClean="0"/>
              <a:pPr/>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00DA5F-E555-45BD-A7C8-2514F976E6D7}" type="slidenum">
              <a:rPr lang="en-US" smtClean="0"/>
              <a:pPr/>
              <a:t>‹#›</a:t>
            </a:fld>
            <a:endParaRPr lang="en-US"/>
          </a:p>
        </p:txBody>
      </p:sp>
    </p:spTree>
    <p:extLst>
      <p:ext uri="{BB962C8B-B14F-4D97-AF65-F5344CB8AC3E}">
        <p14:creationId xmlns:p14="http://schemas.microsoft.com/office/powerpoint/2010/main" val="1038403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900DA5F-E555-45BD-A7C8-2514F976E6D7}"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368025-E278-45FD-997D-736D44DCE04B}" type="slidenum">
              <a:rPr lang="en-US"/>
              <a:pPr/>
              <a:t>31</a:t>
            </a:fld>
            <a:endParaRPr lang="en-US"/>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i="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DB5AC6C-6CD2-431F-AAD7-66A7A881A1F6}" type="datetimeFigureOut">
              <a:rPr lang="en-US" smtClean="0"/>
              <a:pPr/>
              <a:t>11/9/2013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55F4E15-9435-4FE7-A421-22D2D10BDDB5}"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5AC6C-6CD2-431F-AAD7-66A7A881A1F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B5AC6C-6CD2-431F-AAD7-66A7A881A1F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B5AC6C-6CD2-431F-AAD7-66A7A881A1F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B5AC6C-6CD2-431F-AAD7-66A7A881A1F6}" type="datetimeFigureOut">
              <a:rPr lang="en-US" smtClean="0"/>
              <a:pPr/>
              <a:t>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DB5AC6C-6CD2-431F-AAD7-66A7A881A1F6}" type="datetimeFigureOut">
              <a:rPr lang="en-US" smtClean="0"/>
              <a:pPr/>
              <a:t>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5F4E15-9435-4FE7-A421-22D2D10BDDB5}"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B5AC6C-6CD2-431F-AAD7-66A7A881A1F6}" type="datetimeFigureOut">
              <a:rPr lang="en-US" smtClean="0"/>
              <a:pPr/>
              <a:t>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B5AC6C-6CD2-431F-AAD7-66A7A881A1F6}" type="datetimeFigureOut">
              <a:rPr lang="en-US" smtClean="0"/>
              <a:pPr/>
              <a:t>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B5AC6C-6CD2-431F-AAD7-66A7A881A1F6}" type="datetimeFigureOut">
              <a:rPr lang="en-US" smtClean="0"/>
              <a:pPr/>
              <a:t>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DB5AC6C-6CD2-431F-AAD7-66A7A881A1F6}" type="datetimeFigureOut">
              <a:rPr lang="en-US" smtClean="0"/>
              <a:pPr/>
              <a:t>11/9/2013</a:t>
            </a:fld>
            <a:endParaRPr lang="en-US"/>
          </a:p>
        </p:txBody>
      </p:sp>
      <p:sp>
        <p:nvSpPr>
          <p:cNvPr id="7" name="Slide Number Placeholder 6"/>
          <p:cNvSpPr>
            <a:spLocks noGrp="1"/>
          </p:cNvSpPr>
          <p:nvPr>
            <p:ph type="sldNum" sz="quarter" idx="12"/>
          </p:nvPr>
        </p:nvSpPr>
        <p:spPr/>
        <p:txBody>
          <a:bodyPr/>
          <a:lstStyle/>
          <a:p>
            <a:fld id="{A55F4E15-9435-4FE7-A421-22D2D10BDDB5}"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B5AC6C-6CD2-431F-AAD7-66A7A881A1F6}" type="datetimeFigureOut">
              <a:rPr lang="en-US" smtClean="0"/>
              <a:pPr/>
              <a:t>11/9/2013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55F4E15-9435-4FE7-A421-22D2D10BDD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DB5AC6C-6CD2-431F-AAD7-66A7A881A1F6}" type="datetimeFigureOut">
              <a:rPr lang="en-US" smtClean="0"/>
              <a:pPr/>
              <a:t>11/9/2013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55F4E15-9435-4FE7-A421-22D2D10BD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dirty="0" smtClean="0"/>
              <a:t>MLA Citation</a:t>
            </a:r>
            <a:endParaRPr lang="en-US" sz="5400" dirty="0"/>
          </a:p>
        </p:txBody>
      </p:sp>
      <p:sp>
        <p:nvSpPr>
          <p:cNvPr id="3" name="Subtitle 2"/>
          <p:cNvSpPr>
            <a:spLocks noGrp="1"/>
          </p:cNvSpPr>
          <p:nvPr>
            <p:ph type="subTitle" idx="1"/>
          </p:nvPr>
        </p:nvSpPr>
        <p:spPr>
          <a:xfrm>
            <a:off x="1371600" y="3505200"/>
            <a:ext cx="6400800" cy="1579098"/>
          </a:xfrm>
        </p:spPr>
        <p:txBody>
          <a:bodyPr>
            <a:normAutofit/>
          </a:bodyPr>
          <a:lstStyle/>
          <a:p>
            <a:r>
              <a:rPr lang="en-US" sz="3200" dirty="0" smtClean="0"/>
              <a:t>Krista Hoeksema</a:t>
            </a:r>
          </a:p>
          <a:p>
            <a:r>
              <a:rPr lang="en-US" sz="3200" dirty="0" smtClean="0"/>
              <a:t>Adapted 2011</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66800"/>
            <a:ext cx="7391400" cy="4038600"/>
          </a:xfrm>
        </p:spPr>
        <p:txBody>
          <a:bodyPr/>
          <a:lstStyle/>
          <a:p>
            <a:pPr>
              <a:buNone/>
            </a:pPr>
            <a:r>
              <a:rPr lang="en-US" dirty="0" smtClean="0"/>
              <a:t>	</a:t>
            </a:r>
            <a:endParaRPr lang="en-US" dirty="0"/>
          </a:p>
        </p:txBody>
      </p:sp>
      <p:sp>
        <p:nvSpPr>
          <p:cNvPr id="4" name="Rectangle 3"/>
          <p:cNvSpPr/>
          <p:nvPr/>
        </p:nvSpPr>
        <p:spPr>
          <a:xfrm>
            <a:off x="762000" y="228600"/>
            <a:ext cx="8382000" cy="4401205"/>
          </a:xfrm>
          <a:prstGeom prst="rect">
            <a:avLst/>
          </a:prstGeom>
        </p:spPr>
        <p:txBody>
          <a:bodyPr wrap="square">
            <a:spAutoFit/>
          </a:bodyPr>
          <a:lstStyle/>
          <a:p>
            <a:pPr>
              <a:spcBef>
                <a:spcPct val="50000"/>
              </a:spcBef>
            </a:pPr>
            <a:r>
              <a:rPr lang="en-US" sz="2400" dirty="0" smtClean="0"/>
              <a:t>At the end of “The Tell-Tale Heart”, the narrator’s calm facade steadily disintegrates:</a:t>
            </a:r>
            <a:r>
              <a:rPr lang="en-US" sz="2800" dirty="0" smtClean="0"/>
              <a:t> </a:t>
            </a:r>
          </a:p>
          <a:p>
            <a:pPr>
              <a:spcBef>
                <a:spcPct val="50000"/>
              </a:spcBef>
            </a:pPr>
            <a:r>
              <a:rPr lang="en-US" sz="2400" dirty="0" smtClean="0"/>
              <a:t>	The officers were satisfied. My MANNER had convinced 	them. I was singularly at ease. They sat and while I 	answered cheerily, they chatted of familiar things. But, ere 	long, I felt myself getting pale and wished them gone. My 	head ached, and I fancied a ringing in my ears; but still 	they sat, and still chatted. The ringing became more distinct: 	I talked more freely to get rid of the feeling: but it 	continued and gained definitiveness -- until, at length, I 	found that the noise was NOT within my ears. (Poe 247)</a:t>
            </a:r>
            <a:endParaRPr lang="en-US" sz="2400" b="1" dirty="0"/>
          </a:p>
        </p:txBody>
      </p:sp>
      <p:sp>
        <p:nvSpPr>
          <p:cNvPr id="5" name="TextBox 4"/>
          <p:cNvSpPr txBox="1"/>
          <p:nvPr/>
        </p:nvSpPr>
        <p:spPr>
          <a:xfrm>
            <a:off x="0" y="3581400"/>
            <a:ext cx="1447800" cy="707886"/>
          </a:xfrm>
          <a:prstGeom prst="rect">
            <a:avLst/>
          </a:prstGeom>
          <a:noFill/>
        </p:spPr>
        <p:txBody>
          <a:bodyPr wrap="square" rtlCol="0">
            <a:spAutoFit/>
          </a:bodyPr>
          <a:lstStyle/>
          <a:p>
            <a:r>
              <a:rPr lang="en-US" sz="2000" dirty="0" smtClean="0">
                <a:solidFill>
                  <a:srgbClr val="00B0F0"/>
                </a:solidFill>
              </a:rPr>
              <a:t>Double Space</a:t>
            </a:r>
            <a:endParaRPr lang="en-US" sz="2000" dirty="0">
              <a:solidFill>
                <a:srgbClr val="00B0F0"/>
              </a:solidFill>
            </a:endParaRPr>
          </a:p>
        </p:txBody>
      </p:sp>
      <p:cxnSp>
        <p:nvCxnSpPr>
          <p:cNvPr id="7" name="Straight Arrow Connector 6"/>
          <p:cNvCxnSpPr/>
          <p:nvPr/>
        </p:nvCxnSpPr>
        <p:spPr>
          <a:xfrm flipV="1">
            <a:off x="762000" y="3200400"/>
            <a:ext cx="685800" cy="4572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066800" y="5410200"/>
            <a:ext cx="1524000" cy="400110"/>
          </a:xfrm>
          <a:prstGeom prst="rect">
            <a:avLst/>
          </a:prstGeom>
          <a:noFill/>
        </p:spPr>
        <p:txBody>
          <a:bodyPr wrap="square" rtlCol="0">
            <a:spAutoFit/>
          </a:bodyPr>
          <a:lstStyle/>
          <a:p>
            <a:r>
              <a:rPr lang="en-US" sz="2000" dirty="0" smtClean="0">
                <a:solidFill>
                  <a:srgbClr val="00B0F0"/>
                </a:solidFill>
              </a:rPr>
              <a:t>1” Margin</a:t>
            </a:r>
            <a:endParaRPr lang="en-US" sz="2000" dirty="0">
              <a:solidFill>
                <a:srgbClr val="00B0F0"/>
              </a:solidFill>
            </a:endParaRPr>
          </a:p>
        </p:txBody>
      </p:sp>
      <p:sp>
        <p:nvSpPr>
          <p:cNvPr id="17" name="TextBox 16"/>
          <p:cNvSpPr txBox="1"/>
          <p:nvPr/>
        </p:nvSpPr>
        <p:spPr>
          <a:xfrm>
            <a:off x="4114800" y="5410200"/>
            <a:ext cx="1371600" cy="400110"/>
          </a:xfrm>
          <a:prstGeom prst="rect">
            <a:avLst/>
          </a:prstGeom>
          <a:noFill/>
        </p:spPr>
        <p:txBody>
          <a:bodyPr wrap="square" rtlCol="0">
            <a:spAutoFit/>
          </a:bodyPr>
          <a:lstStyle/>
          <a:p>
            <a:r>
              <a:rPr lang="en-US" sz="2000" dirty="0" smtClean="0">
                <a:solidFill>
                  <a:srgbClr val="00B0F0"/>
                </a:solidFill>
              </a:rPr>
              <a:t>Punctuation</a:t>
            </a:r>
            <a:endParaRPr lang="en-US" sz="2000" dirty="0">
              <a:solidFill>
                <a:srgbClr val="00B0F0"/>
              </a:solidFill>
            </a:endParaRPr>
          </a:p>
        </p:txBody>
      </p:sp>
      <p:sp>
        <p:nvSpPr>
          <p:cNvPr id="19" name="TextBox 18"/>
          <p:cNvSpPr txBox="1"/>
          <p:nvPr/>
        </p:nvSpPr>
        <p:spPr>
          <a:xfrm>
            <a:off x="5791200" y="5410200"/>
            <a:ext cx="1447800" cy="400110"/>
          </a:xfrm>
          <a:prstGeom prst="rect">
            <a:avLst/>
          </a:prstGeom>
          <a:noFill/>
        </p:spPr>
        <p:txBody>
          <a:bodyPr wrap="square" rtlCol="0">
            <a:spAutoFit/>
          </a:bodyPr>
          <a:lstStyle/>
          <a:p>
            <a:r>
              <a:rPr lang="en-US" sz="2000" dirty="0" smtClean="0">
                <a:solidFill>
                  <a:srgbClr val="00B0F0"/>
                </a:solidFill>
              </a:rPr>
              <a:t>Author</a:t>
            </a:r>
            <a:endParaRPr lang="en-US" sz="2000" dirty="0">
              <a:solidFill>
                <a:srgbClr val="00B0F0"/>
              </a:solidFill>
            </a:endParaRPr>
          </a:p>
        </p:txBody>
      </p:sp>
      <p:sp>
        <p:nvSpPr>
          <p:cNvPr id="20" name="TextBox 19"/>
          <p:cNvSpPr txBox="1"/>
          <p:nvPr/>
        </p:nvSpPr>
        <p:spPr>
          <a:xfrm>
            <a:off x="7010400" y="5410200"/>
            <a:ext cx="1676400" cy="400110"/>
          </a:xfrm>
          <a:prstGeom prst="rect">
            <a:avLst/>
          </a:prstGeom>
          <a:noFill/>
        </p:spPr>
        <p:txBody>
          <a:bodyPr wrap="square" rtlCol="0">
            <a:spAutoFit/>
          </a:bodyPr>
          <a:lstStyle/>
          <a:p>
            <a:r>
              <a:rPr lang="en-US" sz="2000" dirty="0" smtClean="0">
                <a:solidFill>
                  <a:srgbClr val="00B0F0"/>
                </a:solidFill>
              </a:rPr>
              <a:t>Page Number</a:t>
            </a:r>
            <a:endParaRPr lang="en-US" sz="2000" dirty="0">
              <a:solidFill>
                <a:srgbClr val="00B0F0"/>
              </a:solidFill>
            </a:endParaRPr>
          </a:p>
        </p:txBody>
      </p:sp>
      <p:cxnSp>
        <p:nvCxnSpPr>
          <p:cNvPr id="12" name="Straight Arrow Connector 11"/>
          <p:cNvCxnSpPr/>
          <p:nvPr/>
        </p:nvCxnSpPr>
        <p:spPr>
          <a:xfrm rot="16200000" flipV="1">
            <a:off x="1066800" y="4876800"/>
            <a:ext cx="914400" cy="1524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5334000" y="4572000"/>
            <a:ext cx="1676400" cy="9144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6553200" y="4648200"/>
            <a:ext cx="914400" cy="8382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6200000" flipV="1">
            <a:off x="7696200" y="5029200"/>
            <a:ext cx="838200" cy="762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Paraphrases</a:t>
            </a:r>
            <a:endParaRPr lang="en-US" sz="4800"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r>
              <a:rPr lang="en-US" sz="4000" b="1" dirty="0" smtClean="0"/>
              <a:t>Most of your paper will be made up of paraphrases…</a:t>
            </a:r>
          </a:p>
          <a:p>
            <a:pPr>
              <a:buNone/>
            </a:pPr>
            <a:r>
              <a:rPr lang="en-US" sz="3800" dirty="0" smtClean="0"/>
              <a:t>   Paraphrasing is another way of handling quotations. When paraphrasing, the writer relays the meaning in her own words.</a:t>
            </a:r>
            <a:endParaRPr lang="en-US" sz="3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An Example of Paraphrasing</a:t>
            </a:r>
            <a:endParaRPr lang="en-US" sz="4800" dirty="0"/>
          </a:p>
        </p:txBody>
      </p:sp>
      <p:sp>
        <p:nvSpPr>
          <p:cNvPr id="3" name="Content Placeholder 2"/>
          <p:cNvSpPr>
            <a:spLocks noGrp="1"/>
          </p:cNvSpPr>
          <p:nvPr>
            <p:ph idx="1"/>
          </p:nvPr>
        </p:nvSpPr>
        <p:spPr/>
        <p:txBody>
          <a:bodyPr>
            <a:normAutofit fontScale="85000" lnSpcReduction="20000"/>
          </a:bodyPr>
          <a:lstStyle/>
          <a:p>
            <a:pPr>
              <a:lnSpc>
                <a:spcPct val="90000"/>
              </a:lnSpc>
              <a:buFont typeface="Wingdings" pitchFamily="2" charset="2"/>
              <a:buNone/>
            </a:pPr>
            <a:r>
              <a:rPr lang="en-US" sz="3600" b="1" dirty="0" smtClean="0"/>
              <a:t>Original quote:</a:t>
            </a:r>
            <a:r>
              <a:rPr lang="en-US" sz="3600" dirty="0" smtClean="0"/>
              <a:t> </a:t>
            </a:r>
          </a:p>
          <a:p>
            <a:pPr>
              <a:lnSpc>
                <a:spcPct val="90000"/>
              </a:lnSpc>
              <a:buFont typeface="Wingdings" pitchFamily="2" charset="2"/>
              <a:buNone/>
            </a:pPr>
            <a:r>
              <a:rPr lang="en-US" sz="3200" dirty="0" smtClean="0"/>
              <a:t> 	“Jane Doe spent most of her life as a recluse in her home, but she occasionally ventured out to parties where she let her hair down and danced on tables” (Boltjes 259).</a:t>
            </a:r>
          </a:p>
          <a:p>
            <a:pPr>
              <a:lnSpc>
                <a:spcPct val="90000"/>
              </a:lnSpc>
              <a:buFont typeface="Wingdings" pitchFamily="2" charset="2"/>
              <a:buNone/>
            </a:pPr>
            <a:r>
              <a:rPr lang="en-US" sz="3600" b="1" dirty="0" smtClean="0"/>
              <a:t>Paraphrase: </a:t>
            </a:r>
          </a:p>
          <a:p>
            <a:pPr>
              <a:lnSpc>
                <a:spcPct val="90000"/>
              </a:lnSpc>
              <a:buFont typeface="Wingdings" pitchFamily="2" charset="2"/>
              <a:buNone/>
            </a:pPr>
            <a:r>
              <a:rPr lang="en-US" sz="2400" dirty="0" smtClean="0"/>
              <a:t>   	</a:t>
            </a:r>
            <a:r>
              <a:rPr lang="en-US" sz="3200" dirty="0" smtClean="0"/>
              <a:t>Although Jane Doe didn’t leave the house much, she did like to party every once in awhile (Boltjes 259).</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Why is that a good paraphrase?</a:t>
            </a:r>
            <a:endParaRPr lang="en-US" sz="4800" dirty="0"/>
          </a:p>
        </p:txBody>
      </p:sp>
      <p:sp>
        <p:nvSpPr>
          <p:cNvPr id="3" name="Content Placeholder 2"/>
          <p:cNvSpPr>
            <a:spLocks noGrp="1"/>
          </p:cNvSpPr>
          <p:nvPr>
            <p:ph idx="1"/>
          </p:nvPr>
        </p:nvSpPr>
        <p:spPr>
          <a:xfrm>
            <a:off x="457200" y="2133600"/>
            <a:ext cx="8229600" cy="4175760"/>
          </a:xfrm>
        </p:spPr>
        <p:txBody>
          <a:bodyPr>
            <a:normAutofit lnSpcReduction="10000"/>
          </a:bodyPr>
          <a:lstStyle/>
          <a:p>
            <a:pPr>
              <a:buNone/>
            </a:pPr>
            <a:r>
              <a:rPr lang="en-US" dirty="0" smtClean="0"/>
              <a:t>	</a:t>
            </a:r>
            <a:r>
              <a:rPr lang="en-US" sz="4000" dirty="0" smtClean="0"/>
              <a:t>While it conveys the meaning of the quote, it is not too close to the author’s original words (wording and sentence structure is changed as much as possible), and it is cited correctly.</a:t>
            </a:r>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Tips for Paraphrasing</a:t>
            </a:r>
            <a:endParaRPr lang="en-US" sz="4800" dirty="0"/>
          </a:p>
        </p:txBody>
      </p:sp>
      <p:sp>
        <p:nvSpPr>
          <p:cNvPr id="3" name="Content Placeholder 2"/>
          <p:cNvSpPr>
            <a:spLocks noGrp="1"/>
          </p:cNvSpPr>
          <p:nvPr>
            <p:ph idx="1"/>
          </p:nvPr>
        </p:nvSpPr>
        <p:spPr/>
        <p:txBody>
          <a:bodyPr>
            <a:normAutofit fontScale="55000" lnSpcReduction="20000"/>
          </a:bodyPr>
          <a:lstStyle/>
          <a:p>
            <a:pPr marL="609600" indent="-609600">
              <a:buClr>
                <a:srgbClr val="00B0F0"/>
              </a:buClr>
              <a:buFont typeface="Wingdings" pitchFamily="2" charset="2"/>
              <a:buAutoNum type="arabicParenR"/>
            </a:pPr>
            <a:r>
              <a:rPr lang="en-US" sz="3700" dirty="0" smtClean="0"/>
              <a:t>Read the passage and make sure you understand its meaning.</a:t>
            </a:r>
          </a:p>
          <a:p>
            <a:pPr marL="609600" indent="-609600">
              <a:buClr>
                <a:srgbClr val="00B0F0"/>
              </a:buClr>
              <a:buFont typeface="Wingdings" pitchFamily="2" charset="2"/>
              <a:buAutoNum type="arabicParenR"/>
            </a:pPr>
            <a:r>
              <a:rPr lang="en-US" sz="3700" dirty="0" smtClean="0"/>
              <a:t>Think about how the passage relates to your paper.</a:t>
            </a:r>
          </a:p>
          <a:p>
            <a:pPr marL="609600" indent="-609600">
              <a:buClr>
                <a:srgbClr val="00B0F0"/>
              </a:buClr>
              <a:buFont typeface="Wingdings" pitchFamily="2" charset="2"/>
              <a:buAutoNum type="arabicParenR"/>
            </a:pPr>
            <a:r>
              <a:rPr lang="en-US" sz="3700" dirty="0" smtClean="0"/>
              <a:t>Turn the paper over and write the main idea in your own words on a note card </a:t>
            </a:r>
            <a:r>
              <a:rPr lang="en-US" sz="3700" dirty="0" smtClean="0">
                <a:solidFill>
                  <a:srgbClr val="00B0F0"/>
                </a:solidFill>
              </a:rPr>
              <a:t>(for more information on using note cards for you research paper, see the Writing Center’s handout on note taking)</a:t>
            </a:r>
            <a:r>
              <a:rPr lang="en-US" sz="3700" dirty="0" smtClean="0"/>
              <a:t>.</a:t>
            </a:r>
          </a:p>
          <a:p>
            <a:pPr marL="609600" indent="-609600">
              <a:buClr>
                <a:srgbClr val="00B0F0"/>
              </a:buClr>
              <a:buFont typeface="Wingdings" pitchFamily="2" charset="2"/>
              <a:buAutoNum type="arabicParenR"/>
            </a:pPr>
            <a:r>
              <a:rPr lang="en-US" sz="3700" dirty="0" smtClean="0"/>
              <a:t>Reread the quote making sure that you have not kept the same </a:t>
            </a:r>
            <a:r>
              <a:rPr lang="en-US" sz="3700" smtClean="0"/>
              <a:t>structure or </a:t>
            </a:r>
            <a:r>
              <a:rPr lang="en-US" sz="3700" dirty="0" smtClean="0"/>
              <a:t>merely changed a few words .</a:t>
            </a:r>
          </a:p>
          <a:p>
            <a:pPr>
              <a:buNone/>
            </a:pPr>
            <a:endParaRPr lang="en-US" sz="37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Citing In-text Without a Page Number</a:t>
            </a:r>
            <a:endParaRPr lang="en-US" sz="4800" dirty="0"/>
          </a:p>
        </p:txBody>
      </p:sp>
      <p:sp>
        <p:nvSpPr>
          <p:cNvPr id="3" name="Content Placeholder 2"/>
          <p:cNvSpPr>
            <a:spLocks noGrp="1"/>
          </p:cNvSpPr>
          <p:nvPr>
            <p:ph idx="1"/>
          </p:nvPr>
        </p:nvSpPr>
        <p:spPr>
          <a:xfrm>
            <a:off x="533400" y="2057400"/>
            <a:ext cx="8153400" cy="4251960"/>
          </a:xfrm>
        </p:spPr>
        <p:txBody>
          <a:bodyPr>
            <a:normAutofit fontScale="92500"/>
          </a:bodyPr>
          <a:lstStyle/>
          <a:p>
            <a:pPr>
              <a:buClr>
                <a:srgbClr val="6FD3F7"/>
              </a:buClr>
              <a:buFont typeface="Wingdings" pitchFamily="2" charset="2"/>
              <a:buNone/>
            </a:pPr>
            <a:r>
              <a:rPr lang="en-US" sz="4000" dirty="0" smtClean="0"/>
              <a:t>	If you don’t have a page number for your source (as in an internet source), you may use either </a:t>
            </a:r>
            <a:r>
              <a:rPr lang="en-US" sz="4000" dirty="0" smtClean="0">
                <a:solidFill>
                  <a:srgbClr val="6FD3F7"/>
                </a:solidFill>
              </a:rPr>
              <a:t>the paragraph number</a:t>
            </a:r>
            <a:r>
              <a:rPr lang="en-US" sz="4000" dirty="0" smtClean="0"/>
              <a:t> (Lewis par. 5) or </a:t>
            </a:r>
            <a:r>
              <a:rPr lang="en-US" sz="4000" dirty="0" smtClean="0">
                <a:solidFill>
                  <a:srgbClr val="6FD3F7"/>
                </a:solidFill>
              </a:rPr>
              <a:t>section name</a:t>
            </a:r>
            <a:r>
              <a:rPr lang="en-US" sz="4000" dirty="0" smtClean="0"/>
              <a:t> (Brooks “Introduction”) in place of page numbers.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Citing In-text Without an Author</a:t>
            </a:r>
            <a:endParaRPr lang="en-US" sz="48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sz="4000" dirty="0" smtClean="0"/>
              <a:t>If your source does not have an author, you will then cite the title (shortened if necessary) of the book, article , or story in-text along with the page number or section name.</a:t>
            </a:r>
          </a:p>
          <a:p>
            <a:pPr>
              <a:buNone/>
            </a:pPr>
            <a:r>
              <a:rPr lang="en-US" sz="4000" dirty="0" smtClean="0"/>
              <a:t>	</a:t>
            </a:r>
            <a:r>
              <a:rPr lang="en-US" sz="4000" b="1" dirty="0" smtClean="0"/>
              <a:t>Example:  </a:t>
            </a:r>
            <a:r>
              <a:rPr lang="en-US" sz="4000" dirty="0" smtClean="0"/>
              <a:t>(“Traveling” par.19)</a:t>
            </a:r>
            <a:endParaRPr lang="en-U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is a Works Cited page</a:t>
            </a:r>
            <a:r>
              <a:rPr lang="en-US" sz="5300" dirty="0" smtClean="0"/>
              <a:t>?</a:t>
            </a:r>
            <a:endParaRPr lang="en-US" sz="5300" dirty="0"/>
          </a:p>
        </p:txBody>
      </p:sp>
      <p:sp>
        <p:nvSpPr>
          <p:cNvPr id="3" name="Content Placeholder 2"/>
          <p:cNvSpPr>
            <a:spLocks noGrp="1"/>
          </p:cNvSpPr>
          <p:nvPr>
            <p:ph idx="1"/>
          </p:nvPr>
        </p:nvSpPr>
        <p:spPr/>
        <p:txBody>
          <a:bodyPr/>
          <a:lstStyle/>
          <a:p>
            <a:endParaRPr lang="en-US" sz="4000" dirty="0" smtClean="0"/>
          </a:p>
          <a:p>
            <a:pPr>
              <a:buNone/>
            </a:pPr>
            <a:r>
              <a:rPr lang="en-US" sz="4000" dirty="0" smtClean="0"/>
              <a:t>	A list of all sources that are referenced in your essay. It contains all the information that your reader needs to locate the sources cited in your essay.</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Now what will your Works Cited page look like?</a:t>
            </a:r>
            <a:endParaRPr lang="en-US" sz="4400" dirty="0"/>
          </a:p>
        </p:txBody>
      </p:sp>
      <p:sp>
        <p:nvSpPr>
          <p:cNvPr id="3" name="Content Placeholder 2"/>
          <p:cNvSpPr>
            <a:spLocks noGrp="1"/>
          </p:cNvSpPr>
          <p:nvPr>
            <p:ph idx="1"/>
          </p:nvPr>
        </p:nvSpPr>
        <p:spPr>
          <a:xfrm>
            <a:off x="457200" y="1752600"/>
            <a:ext cx="8229600" cy="4556760"/>
          </a:xfrm>
        </p:spPr>
        <p:txBody>
          <a:bodyPr/>
          <a:lstStyle/>
          <a:p>
            <a:pPr algn="ctr">
              <a:lnSpc>
                <a:spcPct val="90000"/>
              </a:lnSpc>
              <a:buFont typeface="Wingdings" pitchFamily="2" charset="2"/>
              <a:buNone/>
            </a:pPr>
            <a:r>
              <a:rPr lang="en-US" dirty="0" smtClean="0">
                <a:cs typeface="Times New Roman" pitchFamily="18" charset="0"/>
              </a:rPr>
              <a:t>Works Cited</a:t>
            </a:r>
          </a:p>
          <a:p>
            <a:pPr>
              <a:lnSpc>
                <a:spcPct val="90000"/>
              </a:lnSpc>
              <a:buFont typeface="Wingdings" pitchFamily="2" charset="2"/>
              <a:buNone/>
            </a:pPr>
            <a:r>
              <a:rPr lang="en-US" dirty="0" smtClean="0">
                <a:cs typeface="Times New Roman" pitchFamily="18" charset="0"/>
              </a:rPr>
              <a:t>Barthelme, Frederick. “Architecture.” </a:t>
            </a:r>
            <a:r>
              <a:rPr lang="en-US" i="1" dirty="0" smtClean="0">
                <a:cs typeface="Times New Roman" pitchFamily="18" charset="0"/>
              </a:rPr>
              <a:t>Kansas Quarterly </a:t>
            </a:r>
            <a:r>
              <a:rPr lang="en-US" dirty="0" smtClean="0">
                <a:cs typeface="Times New Roman" pitchFamily="18" charset="0"/>
              </a:rPr>
              <a:t>13.3-4  (1981): 77-80. Print.</a:t>
            </a:r>
            <a:endParaRPr lang="en-US" u="sng" dirty="0" smtClean="0">
              <a:cs typeface="Times New Roman" pitchFamily="18" charset="0"/>
            </a:endParaRPr>
          </a:p>
          <a:p>
            <a:pPr>
              <a:lnSpc>
                <a:spcPct val="90000"/>
              </a:lnSpc>
              <a:buFont typeface="Wingdings" pitchFamily="2" charset="2"/>
              <a:buNone/>
            </a:pPr>
            <a:endParaRPr lang="en-US" u="sng" dirty="0" smtClean="0">
              <a:cs typeface="Times New Roman" pitchFamily="18" charset="0"/>
            </a:endParaRPr>
          </a:p>
          <a:p>
            <a:pPr>
              <a:lnSpc>
                <a:spcPct val="90000"/>
              </a:lnSpc>
              <a:buFont typeface="Wingdings" pitchFamily="2" charset="2"/>
              <a:buNone/>
            </a:pPr>
            <a:r>
              <a:rPr lang="en-US" dirty="0" err="1" smtClean="0">
                <a:cs typeface="Times New Roman" pitchFamily="18" charset="0"/>
              </a:rPr>
              <a:t>Quade</a:t>
            </a:r>
            <a:r>
              <a:rPr lang="en-US" dirty="0" smtClean="0">
                <a:cs typeface="Times New Roman" pitchFamily="18" charset="0"/>
              </a:rPr>
              <a:t>, Alex. “Elite Team Rescues Troops behind Enemy Lines.” </a:t>
            </a:r>
            <a:r>
              <a:rPr lang="en-US" i="1" dirty="0" smtClean="0">
                <a:cs typeface="Times New Roman" pitchFamily="18" charset="0"/>
              </a:rPr>
              <a:t>CNN.com. </a:t>
            </a:r>
            <a:r>
              <a:rPr lang="en-US" dirty="0" smtClean="0">
                <a:cs typeface="Times New Roman" pitchFamily="18" charset="0"/>
              </a:rPr>
              <a:t>Cable News Network, 19 Mar. 2007. Web. 15 May 2008. </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Things to remember when making your Works Cited page</a:t>
            </a:r>
            <a:endParaRPr lang="en-US" sz="4400" dirty="0"/>
          </a:p>
        </p:txBody>
      </p:sp>
      <p:sp>
        <p:nvSpPr>
          <p:cNvPr id="3" name="Content Placeholder 2"/>
          <p:cNvSpPr>
            <a:spLocks noGrp="1"/>
          </p:cNvSpPr>
          <p:nvPr>
            <p:ph idx="1"/>
          </p:nvPr>
        </p:nvSpPr>
        <p:spPr>
          <a:xfrm>
            <a:off x="457200" y="1752600"/>
            <a:ext cx="8229600" cy="4556760"/>
          </a:xfrm>
        </p:spPr>
        <p:txBody>
          <a:bodyPr/>
          <a:lstStyle/>
          <a:p>
            <a:pPr>
              <a:buClr>
                <a:srgbClr val="6FD3F7"/>
              </a:buClr>
            </a:pPr>
            <a:r>
              <a:rPr lang="en-US" dirty="0" smtClean="0"/>
              <a:t>Center the words Works Cited-do not underline them-on a new page of your paper</a:t>
            </a:r>
          </a:p>
          <a:p>
            <a:pPr>
              <a:buClr>
                <a:srgbClr val="6FD3F7"/>
              </a:buClr>
            </a:pPr>
            <a:r>
              <a:rPr lang="en-US" dirty="0" smtClean="0"/>
              <a:t>Double space </a:t>
            </a:r>
          </a:p>
          <a:p>
            <a:pPr>
              <a:buClr>
                <a:srgbClr val="6FD3F7"/>
              </a:buClr>
            </a:pPr>
            <a:r>
              <a:rPr lang="en-US" dirty="0" smtClean="0"/>
              <a:t>Alphabetize all of your citations, even if your listing starts with a title</a:t>
            </a:r>
          </a:p>
          <a:p>
            <a:pPr>
              <a:buClr>
                <a:srgbClr val="6FD3F7"/>
              </a:buClr>
            </a:pPr>
            <a:r>
              <a:rPr lang="en-US" dirty="0" smtClean="0"/>
              <a:t>Start each new citation at the left margin; indent 5 spaces or a half inch for each subsequent line of an entry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727664"/>
          </a:xfrm>
        </p:spPr>
        <p:txBody>
          <a:bodyPr>
            <a:noAutofit/>
          </a:bodyPr>
          <a:lstStyle/>
          <a:p>
            <a:pPr algn="ctr"/>
            <a:r>
              <a:rPr lang="en-US" sz="5000" dirty="0" smtClean="0"/>
              <a:t>There are two parts to MLA citation…</a:t>
            </a:r>
            <a:endParaRPr lang="en-US" sz="5000" dirty="0"/>
          </a:p>
        </p:txBody>
      </p:sp>
      <p:sp>
        <p:nvSpPr>
          <p:cNvPr id="3" name="Content Placeholder 2"/>
          <p:cNvSpPr>
            <a:spLocks noGrp="1"/>
          </p:cNvSpPr>
          <p:nvPr>
            <p:ph idx="1"/>
          </p:nvPr>
        </p:nvSpPr>
        <p:spPr/>
        <p:txBody>
          <a:bodyPr>
            <a:normAutofit fontScale="85000" lnSpcReduction="20000"/>
          </a:bodyPr>
          <a:lstStyle/>
          <a:p>
            <a:pPr marL="609600" indent="-609600" algn="ctr">
              <a:lnSpc>
                <a:spcPct val="80000"/>
              </a:lnSpc>
              <a:buClr>
                <a:srgbClr val="6FD3F7"/>
              </a:buClr>
            </a:pPr>
            <a:endParaRPr lang="en-US" i="1" dirty="0" smtClean="0"/>
          </a:p>
          <a:p>
            <a:pPr marL="609600" indent="-609600" algn="ctr">
              <a:lnSpc>
                <a:spcPct val="80000"/>
              </a:lnSpc>
              <a:buClr>
                <a:srgbClr val="6FD3F7"/>
              </a:buClr>
            </a:pPr>
            <a:endParaRPr lang="en-US" dirty="0" smtClean="0"/>
          </a:p>
          <a:p>
            <a:pPr marL="609600" indent="-609600" algn="ctr">
              <a:lnSpc>
                <a:spcPct val="80000"/>
              </a:lnSpc>
              <a:buClr>
                <a:srgbClr val="6FD3F7"/>
              </a:buClr>
            </a:pPr>
            <a:endParaRPr lang="en-US" dirty="0" smtClean="0"/>
          </a:p>
          <a:p>
            <a:pPr marL="609600" indent="-609600" algn="ctr">
              <a:lnSpc>
                <a:spcPct val="80000"/>
              </a:lnSpc>
              <a:buClr>
                <a:srgbClr val="00B0F0"/>
              </a:buClr>
            </a:pPr>
            <a:r>
              <a:rPr lang="en-US" sz="4400" dirty="0" smtClean="0"/>
              <a:t>Parenthetical or in-text citations</a:t>
            </a:r>
          </a:p>
          <a:p>
            <a:pPr marL="609600" indent="-609600" algn="ctr">
              <a:lnSpc>
                <a:spcPct val="80000"/>
              </a:lnSpc>
              <a:buClr>
                <a:srgbClr val="00B0F0"/>
              </a:buClr>
            </a:pPr>
            <a:r>
              <a:rPr lang="en-US" sz="4400" dirty="0" smtClean="0"/>
              <a:t>Works Cited page</a:t>
            </a:r>
          </a:p>
          <a:p>
            <a:pPr marL="609600" indent="-609600" algn="ctr">
              <a:lnSpc>
                <a:spcPct val="80000"/>
              </a:lnSpc>
              <a:buClr>
                <a:srgbClr val="800080"/>
              </a:buClr>
              <a:buFont typeface="Wingdings" pitchFamily="2" charset="2"/>
              <a:buNone/>
            </a:pPr>
            <a:endParaRPr lang="en-US" sz="4400" dirty="0" smtClean="0"/>
          </a:p>
          <a:p>
            <a:pPr marL="609600" indent="-609600" algn="ctr">
              <a:lnSpc>
                <a:spcPct val="80000"/>
              </a:lnSpc>
              <a:buClr>
                <a:srgbClr val="800080"/>
              </a:buClr>
              <a:buFont typeface="Wingdings" pitchFamily="2" charset="2"/>
              <a:buNone/>
            </a:pPr>
            <a:endParaRPr lang="en-US" sz="4400" dirty="0" smtClean="0"/>
          </a:p>
          <a:p>
            <a:pPr marL="609600" indent="-609600" algn="ctr">
              <a:lnSpc>
                <a:spcPct val="80000"/>
              </a:lnSpc>
              <a:buClr>
                <a:srgbClr val="800080"/>
              </a:buClr>
              <a:buFont typeface="Wingdings" pitchFamily="2" charset="2"/>
              <a:buNone/>
            </a:pPr>
            <a:r>
              <a:rPr lang="en-US" sz="4400" dirty="0" smtClean="0"/>
              <a:t>But first things first…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346664"/>
          </a:xfrm>
        </p:spPr>
        <p:txBody>
          <a:bodyPr>
            <a:noAutofit/>
          </a:bodyPr>
          <a:lstStyle/>
          <a:p>
            <a:pPr algn="ctr"/>
            <a:r>
              <a:rPr lang="en-US" sz="4800" dirty="0" smtClean="0"/>
              <a:t>Missing source information?</a:t>
            </a:r>
            <a:endParaRPr lang="en-US" sz="4800" dirty="0"/>
          </a:p>
        </p:txBody>
      </p:sp>
      <p:sp>
        <p:nvSpPr>
          <p:cNvPr id="3" name="Content Placeholder 2"/>
          <p:cNvSpPr>
            <a:spLocks noGrp="1"/>
          </p:cNvSpPr>
          <p:nvPr>
            <p:ph idx="1"/>
          </p:nvPr>
        </p:nvSpPr>
        <p:spPr/>
        <p:txBody>
          <a:bodyPr>
            <a:normAutofit lnSpcReduction="10000"/>
          </a:bodyPr>
          <a:lstStyle/>
          <a:p>
            <a:pPr indent="0">
              <a:buNone/>
            </a:pPr>
            <a:r>
              <a:rPr lang="en-US" sz="3000" dirty="0" smtClean="0"/>
              <a:t>MLA now requires the following  abbreviations to replace missing information:</a:t>
            </a:r>
          </a:p>
          <a:p>
            <a:pPr lvl="2"/>
            <a:r>
              <a:rPr lang="en-US" sz="3000" b="1" dirty="0" smtClean="0"/>
              <a:t>n.p.: </a:t>
            </a:r>
            <a:r>
              <a:rPr lang="en-US" sz="3000" dirty="0" smtClean="0"/>
              <a:t>No place of publication </a:t>
            </a:r>
            <a:r>
              <a:rPr lang="en-US" sz="3000" b="1" u="sng" dirty="0" smtClean="0"/>
              <a:t>or</a:t>
            </a:r>
            <a:r>
              <a:rPr lang="en-US" sz="3000" dirty="0" smtClean="0"/>
              <a:t> No publisher given</a:t>
            </a:r>
            <a:endParaRPr lang="en-US" sz="3000" i="1" dirty="0" smtClean="0"/>
          </a:p>
          <a:p>
            <a:pPr lvl="2"/>
            <a:r>
              <a:rPr lang="en-US" sz="3000" b="1" dirty="0" err="1" smtClean="0"/>
              <a:t>n.d</a:t>
            </a:r>
            <a:r>
              <a:rPr lang="en-US" sz="3000" b="1" dirty="0" smtClean="0"/>
              <a:t>. :</a:t>
            </a:r>
            <a:r>
              <a:rPr lang="en-US" sz="3000" i="1" dirty="0" smtClean="0"/>
              <a:t> </a:t>
            </a:r>
            <a:r>
              <a:rPr lang="en-US" sz="3000" dirty="0" smtClean="0"/>
              <a:t>No date of publication</a:t>
            </a:r>
            <a:endParaRPr lang="en-US" sz="3000" i="1" dirty="0" smtClean="0"/>
          </a:p>
          <a:p>
            <a:pPr lvl="2"/>
            <a:r>
              <a:rPr lang="en-US" sz="3000" b="1" dirty="0" smtClean="0"/>
              <a:t>n. </a:t>
            </a:r>
            <a:r>
              <a:rPr lang="en-US" sz="3000" b="1" dirty="0" err="1" smtClean="0"/>
              <a:t>pag</a:t>
            </a:r>
            <a:r>
              <a:rPr lang="en-US" sz="3000" b="1" dirty="0" smtClean="0"/>
              <a:t>. : </a:t>
            </a:r>
            <a:r>
              <a:rPr lang="en-US" sz="3000" dirty="0" smtClean="0"/>
              <a:t>No pagination given</a:t>
            </a:r>
          </a:p>
          <a:p>
            <a:pPr>
              <a:buNone/>
            </a:pPr>
            <a:endParaRPr lang="en-US" dirty="0" smtClean="0"/>
          </a:p>
          <a:p>
            <a:pPr>
              <a:buNone/>
            </a:pPr>
            <a:r>
              <a:rPr lang="en-US" b="1" dirty="0" smtClean="0">
                <a:solidFill>
                  <a:srgbClr val="00B0F0"/>
                </a:solidFill>
              </a:rPr>
              <a:t>NOTE: </a:t>
            </a:r>
            <a:r>
              <a:rPr lang="en-US" dirty="0" smtClean="0">
                <a:solidFill>
                  <a:srgbClr val="00B0F0"/>
                </a:solidFill>
              </a:rPr>
              <a:t>The initial </a:t>
            </a:r>
            <a:r>
              <a:rPr lang="en-US" b="1" i="1" dirty="0" smtClean="0">
                <a:solidFill>
                  <a:srgbClr val="00B0F0"/>
                </a:solidFill>
              </a:rPr>
              <a:t>N</a:t>
            </a:r>
            <a:r>
              <a:rPr lang="en-US" i="1" dirty="0" smtClean="0">
                <a:solidFill>
                  <a:srgbClr val="00B0F0"/>
                </a:solidFill>
              </a:rPr>
              <a:t> </a:t>
            </a:r>
            <a:r>
              <a:rPr lang="en-US" dirty="0" smtClean="0">
                <a:solidFill>
                  <a:srgbClr val="00B0F0"/>
                </a:solidFill>
              </a:rPr>
              <a:t>in all of the abbreviations is capitalized if it follows a period, lowercase if it follows a comma or colon</a:t>
            </a:r>
            <a:endParaRPr lang="en-US" b="1" i="1" dirty="0" smtClean="0">
              <a:solidFill>
                <a:srgbClr val="00B0F0"/>
              </a:solidFill>
            </a:endParaRPr>
          </a:p>
          <a:p>
            <a:pPr lvl="1">
              <a:buNone/>
            </a:pP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46238"/>
            <a:ext cx="8229600" cy="4525962"/>
          </a:xfrm>
        </p:spPr>
        <p:txBody>
          <a:bodyPr>
            <a:normAutofit/>
          </a:bodyPr>
          <a:lstStyle/>
          <a:p>
            <a:pPr algn="ctr">
              <a:buNone/>
            </a:pPr>
            <a:r>
              <a:rPr lang="en-US" sz="4000" dirty="0" smtClean="0"/>
              <a:t>	The following slides will show examples of Works Cited entries based on the </a:t>
            </a:r>
            <a:r>
              <a:rPr lang="en-US" sz="4000" i="1" dirty="0" smtClean="0"/>
              <a:t>MLA Handbook for Writers of Research Papers</a:t>
            </a:r>
            <a:r>
              <a:rPr lang="en-US" sz="4000" dirty="0" smtClean="0"/>
              <a:t>. </a:t>
            </a:r>
            <a:endParaRPr lang="en-US" sz="4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80000"/>
              </a:lnSpc>
            </a:pPr>
            <a:r>
              <a:rPr lang="en-US" sz="4400" dirty="0" smtClean="0"/>
              <a:t>Basic Book Entry Format</a:t>
            </a:r>
            <a:endParaRPr lang="en-US" sz="4400" dirty="0"/>
          </a:p>
        </p:txBody>
      </p:sp>
      <p:sp>
        <p:nvSpPr>
          <p:cNvPr id="3" name="Content Placeholder 2"/>
          <p:cNvSpPr>
            <a:spLocks noGrp="1"/>
          </p:cNvSpPr>
          <p:nvPr>
            <p:ph idx="1"/>
          </p:nvPr>
        </p:nvSpPr>
        <p:spPr>
          <a:xfrm>
            <a:off x="457200" y="1447800"/>
            <a:ext cx="8229600" cy="4861560"/>
          </a:xfrm>
        </p:spPr>
        <p:txBody>
          <a:bodyPr>
            <a:normAutofit fontScale="92500"/>
          </a:bodyPr>
          <a:lstStyle/>
          <a:p>
            <a:pPr>
              <a:lnSpc>
                <a:spcPct val="80000"/>
              </a:lnSpc>
              <a:buFont typeface="Wingdings" pitchFamily="2" charset="2"/>
              <a:buNone/>
            </a:pPr>
            <a:r>
              <a:rPr lang="en-US" sz="3000" dirty="0" smtClean="0"/>
              <a:t>Author’s Last Name, First Name. </a:t>
            </a:r>
            <a:r>
              <a:rPr lang="en-US" sz="3000" i="1" dirty="0" smtClean="0"/>
              <a:t>Title of Book</a:t>
            </a:r>
            <a:r>
              <a:rPr lang="en-US" sz="3000" dirty="0" smtClean="0"/>
              <a:t>. City of Publication: Publisher, Year. Publication Medium.</a:t>
            </a:r>
          </a:p>
          <a:p>
            <a:pPr>
              <a:lnSpc>
                <a:spcPct val="80000"/>
              </a:lnSpc>
              <a:buClr>
                <a:srgbClr val="6FD3F7"/>
              </a:buClr>
              <a:buFontTx/>
              <a:buNone/>
            </a:pPr>
            <a:endParaRPr lang="en-US" sz="3000" b="1" dirty="0" smtClean="0"/>
          </a:p>
          <a:p>
            <a:pPr>
              <a:lnSpc>
                <a:spcPct val="80000"/>
              </a:lnSpc>
              <a:buClr>
                <a:srgbClr val="6FD3F7"/>
              </a:buClr>
              <a:buFontTx/>
              <a:buNone/>
            </a:pPr>
            <a:r>
              <a:rPr lang="en-US" sz="3000" b="1" dirty="0" smtClean="0"/>
              <a:t>Book with one author</a:t>
            </a:r>
            <a:r>
              <a:rPr lang="en-US" sz="3200" dirty="0" smtClean="0"/>
              <a:t> [5.5.2] </a:t>
            </a:r>
            <a:r>
              <a:rPr lang="en-US" sz="3000" b="1" dirty="0" smtClean="0"/>
              <a:t>:</a:t>
            </a:r>
          </a:p>
          <a:p>
            <a:pPr>
              <a:lnSpc>
                <a:spcPct val="80000"/>
              </a:lnSpc>
              <a:buClr>
                <a:srgbClr val="6FD3F7"/>
              </a:buClr>
              <a:buFontTx/>
              <a:buNone/>
            </a:pPr>
            <a:r>
              <a:rPr lang="en-US" sz="3000" i="1" dirty="0" smtClean="0"/>
              <a:t>Example:</a:t>
            </a:r>
          </a:p>
          <a:p>
            <a:pPr>
              <a:lnSpc>
                <a:spcPct val="80000"/>
              </a:lnSpc>
              <a:buFont typeface="Wingdings" pitchFamily="2" charset="2"/>
              <a:buNone/>
            </a:pPr>
            <a:r>
              <a:rPr lang="en-US" sz="3000" dirty="0" smtClean="0"/>
              <a:t>Faulkner, William. </a:t>
            </a:r>
            <a:r>
              <a:rPr lang="en-US" sz="3000" i="1" dirty="0" smtClean="0"/>
              <a:t>As I Lay Dying</a:t>
            </a:r>
            <a:r>
              <a:rPr lang="en-US" sz="3000" dirty="0" smtClean="0"/>
              <a:t>. New York: Random, 1964. Print.</a:t>
            </a:r>
          </a:p>
          <a:p>
            <a:pPr>
              <a:buNone/>
            </a:pPr>
            <a:r>
              <a:rPr lang="en-US" sz="3000" b="1" dirty="0" smtClean="0"/>
              <a:t>Book with two or more authors</a:t>
            </a:r>
            <a:r>
              <a:rPr lang="en-US" sz="3200" dirty="0" smtClean="0"/>
              <a:t> [5.5.4]:</a:t>
            </a:r>
            <a:endParaRPr lang="en-US" sz="3000" b="1" dirty="0" smtClean="0"/>
          </a:p>
          <a:p>
            <a:pPr>
              <a:buClr>
                <a:srgbClr val="6FD3F7"/>
              </a:buClr>
              <a:buFontTx/>
              <a:buNone/>
            </a:pPr>
            <a:r>
              <a:rPr lang="en-US" sz="3000" i="1" dirty="0" smtClean="0"/>
              <a:t>Example:</a:t>
            </a:r>
          </a:p>
          <a:p>
            <a:pPr>
              <a:buFont typeface="Wingdings" pitchFamily="2" charset="2"/>
              <a:buNone/>
            </a:pPr>
            <a:r>
              <a:rPr lang="en-US" sz="3000" dirty="0" smtClean="0"/>
              <a:t>Anderson, Jack, and Bill </a:t>
            </a:r>
            <a:r>
              <a:rPr lang="en-US" sz="3000" dirty="0" err="1" smtClean="0"/>
              <a:t>Pronzine</a:t>
            </a:r>
            <a:r>
              <a:rPr lang="en-US" sz="3000" dirty="0" smtClean="0"/>
              <a:t>. </a:t>
            </a:r>
            <a:r>
              <a:rPr lang="en-US" sz="3000" i="1" dirty="0" smtClean="0"/>
              <a:t>The Cambodia File</a:t>
            </a:r>
            <a:r>
              <a:rPr lang="en-US" sz="3000" dirty="0" smtClean="0"/>
              <a:t>. New York: Doubleday, 1981. Print.</a:t>
            </a:r>
          </a:p>
          <a:p>
            <a:pPr>
              <a:buNone/>
            </a:pP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447800"/>
          </a:xfrm>
        </p:spPr>
        <p:txBody>
          <a:bodyPr>
            <a:noAutofit/>
          </a:bodyPr>
          <a:lstStyle/>
          <a:p>
            <a:r>
              <a:rPr lang="en-US" sz="4400" dirty="0" smtClean="0"/>
              <a:t/>
            </a:r>
            <a:br>
              <a:rPr lang="en-US" sz="4400" dirty="0" smtClean="0"/>
            </a:br>
            <a:r>
              <a:rPr lang="en-US" sz="4400" dirty="0" smtClean="0"/>
              <a:t>Two or More Works by the Same Author: </a:t>
            </a:r>
            <a:br>
              <a:rPr lang="en-US" sz="4400" dirty="0" smtClean="0"/>
            </a:br>
            <a:endParaRPr lang="en-US" sz="4400" dirty="0"/>
          </a:p>
        </p:txBody>
      </p:sp>
      <p:sp>
        <p:nvSpPr>
          <p:cNvPr id="3" name="Content Placeholder 2"/>
          <p:cNvSpPr>
            <a:spLocks noGrp="1"/>
          </p:cNvSpPr>
          <p:nvPr>
            <p:ph idx="1"/>
          </p:nvPr>
        </p:nvSpPr>
        <p:spPr/>
        <p:txBody>
          <a:bodyPr>
            <a:normAutofit lnSpcReduction="10000"/>
          </a:bodyPr>
          <a:lstStyle/>
          <a:p>
            <a:pPr>
              <a:buNone/>
            </a:pPr>
            <a:r>
              <a:rPr lang="en-US" sz="3200" b="1" i="1" dirty="0" smtClean="0"/>
              <a:t>NOTE:</a:t>
            </a:r>
            <a:r>
              <a:rPr lang="en-US" sz="3200" i="1" dirty="0" smtClean="0"/>
              <a:t> The name of the author will only appear in the first entry. In the rest of the entries by that author, three hyphens will replace the author’s name.</a:t>
            </a:r>
            <a:endParaRPr lang="en-US" sz="3200" dirty="0" smtClean="0"/>
          </a:p>
          <a:p>
            <a:pPr>
              <a:buNone/>
            </a:pPr>
            <a:r>
              <a:rPr lang="en-US" sz="3200" b="1" dirty="0" smtClean="0"/>
              <a:t>Example:</a:t>
            </a:r>
          </a:p>
          <a:p>
            <a:pPr>
              <a:buNone/>
            </a:pPr>
            <a:r>
              <a:rPr lang="en-US" sz="3200" dirty="0" smtClean="0"/>
              <a:t>King, Stephen. </a:t>
            </a:r>
            <a:r>
              <a:rPr lang="en-US" sz="3200" i="1" dirty="0" smtClean="0"/>
              <a:t>Dolores Claiborne</a:t>
            </a:r>
            <a:r>
              <a:rPr lang="en-US" sz="3200" dirty="0" smtClean="0"/>
              <a:t>. New York: Viking, 1993. Print.</a:t>
            </a:r>
          </a:p>
          <a:p>
            <a:pPr>
              <a:buNone/>
            </a:pPr>
            <a:r>
              <a:rPr lang="en-US" sz="3200" dirty="0" smtClean="0"/>
              <a:t>---. </a:t>
            </a:r>
            <a:r>
              <a:rPr lang="en-US" sz="3200" i="1" dirty="0" smtClean="0"/>
              <a:t>The Shining</a:t>
            </a:r>
            <a:r>
              <a:rPr lang="en-US" sz="3200" dirty="0" smtClean="0"/>
              <a:t>. New York: Doubleday, 1977. Print.</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A Work in an Anthology [5.5.6]: </a:t>
            </a:r>
            <a:endParaRPr lang="en-US" sz="4400" dirty="0"/>
          </a:p>
        </p:txBody>
      </p:sp>
      <p:sp>
        <p:nvSpPr>
          <p:cNvPr id="3" name="Content Placeholder 2"/>
          <p:cNvSpPr>
            <a:spLocks noGrp="1"/>
          </p:cNvSpPr>
          <p:nvPr>
            <p:ph idx="1"/>
          </p:nvPr>
        </p:nvSpPr>
        <p:spPr/>
        <p:txBody>
          <a:bodyPr/>
          <a:lstStyle/>
          <a:p>
            <a:pPr>
              <a:buNone/>
            </a:pPr>
            <a:r>
              <a:rPr lang="en-US" sz="3200" dirty="0" smtClean="0"/>
              <a:t>Author of Story. “Title of Story.” </a:t>
            </a:r>
            <a:r>
              <a:rPr lang="en-US" sz="3200" i="1" dirty="0" smtClean="0"/>
              <a:t>Title of Book</a:t>
            </a:r>
            <a:r>
              <a:rPr lang="en-US" sz="3200" dirty="0" smtClean="0"/>
              <a:t>. Name of Editor. Edition (if given). City of Publication: Publisher, Year. Page numbers of work. Publication Medium.</a:t>
            </a:r>
          </a:p>
          <a:p>
            <a:pPr>
              <a:buNone/>
            </a:pPr>
            <a:r>
              <a:rPr lang="en-US" sz="3200" b="1" dirty="0" smtClean="0"/>
              <a:t>Example:</a:t>
            </a:r>
          </a:p>
          <a:p>
            <a:pPr>
              <a:buNone/>
            </a:pPr>
            <a:r>
              <a:rPr lang="en-US" sz="3200" dirty="0" smtClean="0"/>
              <a:t>Poe, Edgar Allen. “The Black Cat.” </a:t>
            </a:r>
            <a:r>
              <a:rPr lang="en-US" sz="3200" i="1" dirty="0" smtClean="0"/>
              <a:t>Literature: Approaches to Fiction, Poetry, and Drama</a:t>
            </a:r>
            <a:r>
              <a:rPr lang="en-US" sz="3200" dirty="0" smtClean="0"/>
              <a:t>. Ed. Robert </a:t>
            </a:r>
            <a:r>
              <a:rPr lang="en-US" sz="3200" dirty="0" err="1" smtClean="0"/>
              <a:t>DiYanni</a:t>
            </a:r>
            <a:r>
              <a:rPr lang="en-US" sz="3200" dirty="0" smtClean="0"/>
              <a:t>. New York: McGraw, 2004. 130-135. Print.</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Encyclopedia and Reference Book Article [5.5.7]:</a:t>
            </a:r>
            <a:endParaRPr lang="en-US" sz="4000" dirty="0"/>
          </a:p>
        </p:txBody>
      </p:sp>
      <p:sp>
        <p:nvSpPr>
          <p:cNvPr id="3" name="Content Placeholder 2"/>
          <p:cNvSpPr>
            <a:spLocks noGrp="1"/>
          </p:cNvSpPr>
          <p:nvPr>
            <p:ph idx="1"/>
          </p:nvPr>
        </p:nvSpPr>
        <p:spPr/>
        <p:txBody>
          <a:bodyPr>
            <a:normAutofit fontScale="92500" lnSpcReduction="10000"/>
          </a:bodyPr>
          <a:lstStyle/>
          <a:p>
            <a:pPr>
              <a:buNone/>
            </a:pPr>
            <a:r>
              <a:rPr lang="en-US" sz="3000" dirty="0" smtClean="0"/>
              <a:t>Author of Article (if given). “Article Title.” </a:t>
            </a:r>
            <a:r>
              <a:rPr lang="en-US" sz="3000" i="1" dirty="0" smtClean="0"/>
              <a:t>Title of Book</a:t>
            </a:r>
            <a:r>
              <a:rPr lang="en-US" sz="3000" dirty="0" smtClean="0"/>
              <a:t>. City of Publication: Publisher, Year. </a:t>
            </a:r>
            <a:r>
              <a:rPr lang="en-US" sz="3200" dirty="0" smtClean="0"/>
              <a:t>Publication Medium.</a:t>
            </a:r>
            <a:endParaRPr lang="en-US" sz="3000" dirty="0" smtClean="0"/>
          </a:p>
          <a:p>
            <a:pPr>
              <a:buNone/>
            </a:pPr>
            <a:r>
              <a:rPr lang="en-US" sz="3000" b="1" dirty="0" smtClean="0"/>
              <a:t>Example:</a:t>
            </a:r>
          </a:p>
          <a:p>
            <a:pPr>
              <a:buNone/>
            </a:pPr>
            <a:r>
              <a:rPr lang="en-US" sz="3000" dirty="0" smtClean="0"/>
              <a:t>Springer, Marlene. “Edith </a:t>
            </a:r>
            <a:r>
              <a:rPr lang="en-US" sz="3000" dirty="0" err="1" smtClean="0"/>
              <a:t>Newbold</a:t>
            </a:r>
            <a:r>
              <a:rPr lang="en-US" sz="3000" dirty="0" smtClean="0"/>
              <a:t> James Wharton.” </a:t>
            </a:r>
            <a:r>
              <a:rPr lang="en-US" sz="3000" i="1" dirty="0" smtClean="0"/>
              <a:t>American Women Writers from Colonial Times to the Present</a:t>
            </a:r>
            <a:r>
              <a:rPr lang="en-US" sz="3000" dirty="0" smtClean="0"/>
              <a:t>. Ed. </a:t>
            </a:r>
            <a:r>
              <a:rPr lang="en-US" sz="3000" dirty="0" err="1" smtClean="0"/>
              <a:t>Lina</a:t>
            </a:r>
            <a:r>
              <a:rPr lang="en-US" sz="3000" dirty="0" smtClean="0"/>
              <a:t> </a:t>
            </a:r>
            <a:r>
              <a:rPr lang="en-US" sz="3000" dirty="0" err="1" smtClean="0"/>
              <a:t>Mainiero</a:t>
            </a:r>
            <a:r>
              <a:rPr lang="en-US" sz="3000" dirty="0" smtClean="0"/>
              <a:t>. 5 vols. New York: Frederick </a:t>
            </a:r>
            <a:r>
              <a:rPr lang="en-US" sz="3000" dirty="0" err="1" smtClean="0"/>
              <a:t>Ungar</a:t>
            </a:r>
            <a:r>
              <a:rPr lang="en-US" sz="3000" dirty="0" smtClean="0"/>
              <a:t>, 1982. Print.</a:t>
            </a:r>
          </a:p>
          <a:p>
            <a:pPr>
              <a:buNone/>
            </a:pPr>
            <a:r>
              <a:rPr lang="en-US" sz="3000" b="1" dirty="0" smtClean="0">
                <a:solidFill>
                  <a:srgbClr val="00B0F0"/>
                </a:solidFill>
              </a:rPr>
              <a:t>*NOTE: For a specific definition among several, use abbreviation Def. and number/letter, e.g. </a:t>
            </a:r>
            <a:r>
              <a:rPr lang="en-US" sz="3000" b="1" i="1" dirty="0" smtClean="0">
                <a:solidFill>
                  <a:srgbClr val="00B0F0"/>
                </a:solidFill>
              </a:rPr>
              <a:t>Def. 2c</a:t>
            </a:r>
            <a:r>
              <a:rPr lang="en-US" sz="3000" b="1" dirty="0" smtClean="0">
                <a:solidFill>
                  <a:srgbClr val="00B0F0"/>
                </a:solidFill>
              </a:rPr>
              <a:t>, after entry title</a:t>
            </a:r>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8229600" cy="1189038"/>
          </a:xfrm>
        </p:spPr>
        <p:txBody>
          <a:bodyPr>
            <a:normAutofit fontScale="90000"/>
          </a:bodyPr>
          <a:lstStyle/>
          <a:p>
            <a:r>
              <a:rPr lang="en-US" sz="4400" dirty="0" smtClean="0"/>
              <a:t>Scholarly Journal Article [5.4.2] </a:t>
            </a:r>
            <a:r>
              <a:rPr lang="en-US" dirty="0" smtClean="0"/>
              <a:t/>
            </a:r>
            <a:br>
              <a:rPr lang="en-US" dirty="0" smtClean="0"/>
            </a:br>
            <a:endParaRPr lang="en-US" dirty="0"/>
          </a:p>
        </p:txBody>
      </p:sp>
      <p:sp>
        <p:nvSpPr>
          <p:cNvPr id="5" name="Content Placeholder 4"/>
          <p:cNvSpPr>
            <a:spLocks noGrp="1"/>
          </p:cNvSpPr>
          <p:nvPr>
            <p:ph idx="1"/>
          </p:nvPr>
        </p:nvSpPr>
        <p:spPr>
          <a:xfrm>
            <a:off x="457200" y="1524000"/>
            <a:ext cx="8229600" cy="4785360"/>
          </a:xfrm>
        </p:spPr>
        <p:txBody>
          <a:bodyPr>
            <a:normAutofit/>
          </a:bodyPr>
          <a:lstStyle/>
          <a:p>
            <a:pPr>
              <a:buNone/>
            </a:pPr>
            <a:r>
              <a:rPr lang="en-US" sz="3600" dirty="0" smtClean="0"/>
              <a:t>Author. "Title of Article." </a:t>
            </a:r>
            <a:r>
              <a:rPr lang="en-US" sz="3600" i="1" dirty="0" smtClean="0"/>
              <a:t>Title of Magazine </a:t>
            </a:r>
            <a:r>
              <a:rPr lang="en-US" sz="3600" dirty="0" smtClean="0"/>
              <a:t>Volume Number. Issue Number (Year of Publication): Page(s). Publication Medium.</a:t>
            </a:r>
          </a:p>
          <a:p>
            <a:pPr>
              <a:buNone/>
            </a:pPr>
            <a:r>
              <a:rPr lang="en-US" sz="3600" b="1" dirty="0" smtClean="0"/>
              <a:t>Example:</a:t>
            </a:r>
          </a:p>
          <a:p>
            <a:pPr>
              <a:buNone/>
            </a:pPr>
            <a:r>
              <a:rPr lang="en-US" sz="3600" dirty="0" smtClean="0"/>
              <a:t>Barthelme, Frederick. “Architecture.” </a:t>
            </a:r>
            <a:r>
              <a:rPr lang="en-US" sz="3600" i="1" dirty="0" smtClean="0"/>
              <a:t>Kansas Quarterly </a:t>
            </a:r>
            <a:r>
              <a:rPr lang="en-US" sz="3600" dirty="0" smtClean="0"/>
              <a:t>13.3-4 (1981): 77-80. Print.</a:t>
            </a:r>
            <a:endParaRPr lang="en-US" sz="3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Government Publication [5.5.20] </a:t>
            </a:r>
            <a:br>
              <a:rPr lang="en-US" sz="4400" dirty="0" smtClean="0"/>
            </a:br>
            <a:r>
              <a:rPr lang="en-US" sz="4400" dirty="0" smtClean="0"/>
              <a:t>(If author is not known): </a:t>
            </a:r>
            <a:endParaRPr lang="en-US" sz="4400" dirty="0"/>
          </a:p>
        </p:txBody>
      </p:sp>
      <p:sp>
        <p:nvSpPr>
          <p:cNvPr id="3" name="Content Placeholder 2"/>
          <p:cNvSpPr>
            <a:spLocks noGrp="1"/>
          </p:cNvSpPr>
          <p:nvPr>
            <p:ph idx="1"/>
          </p:nvPr>
        </p:nvSpPr>
        <p:spPr/>
        <p:txBody>
          <a:bodyPr>
            <a:normAutofit/>
          </a:bodyPr>
          <a:lstStyle/>
          <a:p>
            <a:pPr>
              <a:lnSpc>
                <a:spcPct val="90000"/>
              </a:lnSpc>
              <a:buFont typeface="Wingdings" pitchFamily="2" charset="2"/>
              <a:buNone/>
            </a:pPr>
            <a:r>
              <a:rPr lang="en-US" sz="3200" dirty="0" smtClean="0"/>
              <a:t>Name of Government. Name of Agency. </a:t>
            </a:r>
            <a:r>
              <a:rPr lang="en-US" sz="3200" i="1" dirty="0" smtClean="0"/>
              <a:t>Title of Publication</a:t>
            </a:r>
            <a:r>
              <a:rPr lang="en-US" sz="3200" dirty="0" smtClean="0"/>
              <a:t>. City of Publication: Publisher, Year. Publication Medium.</a:t>
            </a:r>
          </a:p>
          <a:p>
            <a:pPr>
              <a:lnSpc>
                <a:spcPct val="90000"/>
              </a:lnSpc>
              <a:buFont typeface="Wingdings" pitchFamily="2" charset="2"/>
              <a:buNone/>
            </a:pPr>
            <a:endParaRPr lang="en-US" sz="3200" dirty="0" smtClean="0"/>
          </a:p>
          <a:p>
            <a:pPr>
              <a:lnSpc>
                <a:spcPct val="90000"/>
              </a:lnSpc>
              <a:buFont typeface="Wingdings" pitchFamily="2" charset="2"/>
              <a:buNone/>
            </a:pPr>
            <a:r>
              <a:rPr lang="en-US" sz="3200" dirty="0" smtClean="0"/>
              <a:t>Example: </a:t>
            </a:r>
          </a:p>
          <a:p>
            <a:pPr>
              <a:lnSpc>
                <a:spcPct val="90000"/>
              </a:lnSpc>
              <a:buFont typeface="Wingdings" pitchFamily="2" charset="2"/>
              <a:buNone/>
            </a:pPr>
            <a:r>
              <a:rPr lang="en-US" sz="3200" dirty="0" smtClean="0"/>
              <a:t>Michigan State. Department of Consumer &amp; Industry. </a:t>
            </a:r>
            <a:r>
              <a:rPr lang="en-US" sz="3200" i="1" dirty="0" smtClean="0"/>
              <a:t>Unemployment Agency 1999 Annual Report</a:t>
            </a:r>
            <a:r>
              <a:rPr lang="en-US" sz="3200" dirty="0" smtClean="0"/>
              <a:t>. Lansing: State of Michigan, 2000. Print.</a:t>
            </a:r>
          </a:p>
          <a:p>
            <a:pPr>
              <a:lnSpc>
                <a:spcPct val="90000"/>
              </a:lnSpc>
              <a:buFont typeface="Wingdings" pitchFamily="2" charset="2"/>
              <a:buNone/>
            </a:pPr>
            <a:endParaRPr lang="en-US" sz="2400" b="1" dirty="0" smtClean="0">
              <a:solidFill>
                <a:srgbClr val="6FD3F7"/>
              </a:solidFill>
            </a:endParaRPr>
          </a:p>
          <a:p>
            <a:pPr>
              <a:lnSpc>
                <a:spcPct val="90000"/>
              </a:lnSpc>
              <a:buFont typeface="Wingdings" pitchFamily="2" charset="2"/>
              <a:buNone/>
            </a:pPr>
            <a:endParaRPr lang="en-US" sz="2400" b="1" dirty="0" smtClean="0">
              <a:solidFill>
                <a:srgbClr val="6FD3F7"/>
              </a:solidFill>
            </a:endParaRP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Magazine Articles: [5.4.6]</a:t>
            </a:r>
            <a:br>
              <a:rPr lang="en-US" sz="4400" dirty="0" smtClean="0"/>
            </a:br>
            <a:endParaRPr lang="en-US" dirty="0"/>
          </a:p>
        </p:txBody>
      </p:sp>
      <p:sp>
        <p:nvSpPr>
          <p:cNvPr id="181251" name="Rectangle 3"/>
          <p:cNvSpPr>
            <a:spLocks noGrp="1" noChangeArrowheads="1"/>
          </p:cNvSpPr>
          <p:nvPr>
            <p:ph idx="1"/>
          </p:nvPr>
        </p:nvSpPr>
        <p:spPr>
          <a:xfrm>
            <a:off x="457200" y="1371600"/>
            <a:ext cx="8229600" cy="4937760"/>
          </a:xfrm>
        </p:spPr>
        <p:txBody>
          <a:bodyPr>
            <a:normAutofit lnSpcReduction="10000"/>
          </a:bodyPr>
          <a:lstStyle/>
          <a:p>
            <a:pPr>
              <a:buFont typeface="Wingdings" pitchFamily="2" charset="2"/>
              <a:buNone/>
            </a:pPr>
            <a:r>
              <a:rPr lang="en-US" sz="3600" dirty="0" smtClean="0"/>
              <a:t>Author</a:t>
            </a:r>
            <a:r>
              <a:rPr lang="en-US" sz="3600" dirty="0"/>
              <a:t>. "Title of Article." </a:t>
            </a:r>
            <a:r>
              <a:rPr lang="en-US" sz="3600" i="1" dirty="0"/>
              <a:t>Title of Magazine </a:t>
            </a:r>
            <a:r>
              <a:rPr lang="en-US" sz="3600" dirty="0"/>
              <a:t>Day Month Year: Page(s). </a:t>
            </a:r>
            <a:r>
              <a:rPr lang="en-US" sz="3600" dirty="0" smtClean="0"/>
              <a:t>Publication Medium.</a:t>
            </a:r>
          </a:p>
          <a:p>
            <a:pPr>
              <a:buFont typeface="Wingdings" pitchFamily="2" charset="2"/>
              <a:buNone/>
            </a:pPr>
            <a:r>
              <a:rPr lang="en-US" sz="3600" b="1" dirty="0" smtClean="0"/>
              <a:t>Example</a:t>
            </a:r>
            <a:r>
              <a:rPr lang="en-US" sz="3600" b="1" dirty="0"/>
              <a:t>:</a:t>
            </a:r>
          </a:p>
          <a:p>
            <a:pPr>
              <a:buFont typeface="Wingdings" pitchFamily="2" charset="2"/>
              <a:buNone/>
            </a:pPr>
            <a:r>
              <a:rPr lang="en-US" sz="3600" dirty="0" err="1"/>
              <a:t>Saporito</a:t>
            </a:r>
            <a:r>
              <a:rPr lang="en-US" sz="3600" dirty="0"/>
              <a:t>, Bill. “The e-Health Revolution.” </a:t>
            </a:r>
            <a:r>
              <a:rPr lang="en-US" sz="3600" i="1" dirty="0"/>
              <a:t>Time</a:t>
            </a:r>
            <a:r>
              <a:rPr lang="en-US" sz="3600" dirty="0"/>
              <a:t> 27 June 2005: 55-57</a:t>
            </a:r>
            <a:r>
              <a:rPr lang="en-US" sz="3600" dirty="0" smtClean="0"/>
              <a:t>. Print.</a:t>
            </a:r>
            <a:endParaRPr lang="en-US" sz="3600" dirty="0"/>
          </a:p>
          <a:p>
            <a:pPr>
              <a:buFont typeface="Wingdings" pitchFamily="2" charset="2"/>
              <a:buNone/>
            </a:pPr>
            <a:endParaRPr lang="en-US" sz="3600" b="1" dirty="0">
              <a:solidFill>
                <a:srgbClr val="6FD3F7"/>
              </a:solidFill>
            </a:endParaRPr>
          </a:p>
          <a:p>
            <a:pPr>
              <a:buFont typeface="Wingdings" pitchFamily="2" charset="2"/>
              <a:buNone/>
            </a:pPr>
            <a:r>
              <a:rPr lang="en-US" sz="3200" b="1" dirty="0">
                <a:solidFill>
                  <a:srgbClr val="6FD3F7"/>
                </a:solidFill>
              </a:rPr>
              <a:t>*NOTE</a:t>
            </a:r>
            <a:r>
              <a:rPr lang="en-US" sz="3200" dirty="0">
                <a:solidFill>
                  <a:srgbClr val="6FD3F7"/>
                </a:solidFill>
              </a:rPr>
              <a:t>: </a:t>
            </a:r>
            <a:r>
              <a:rPr lang="en-US" sz="3200" dirty="0" smtClean="0">
                <a:solidFill>
                  <a:srgbClr val="6FD3F7"/>
                </a:solidFill>
              </a:rPr>
              <a:t>Volume </a:t>
            </a:r>
            <a:r>
              <a:rPr lang="en-US" sz="3200" dirty="0">
                <a:solidFill>
                  <a:srgbClr val="6FD3F7"/>
                </a:solidFill>
              </a:rPr>
              <a:t>and issue numbers </a:t>
            </a:r>
            <a:r>
              <a:rPr lang="en-US" sz="3200" dirty="0" smtClean="0">
                <a:solidFill>
                  <a:srgbClr val="6FD3F7"/>
                </a:solidFill>
              </a:rPr>
              <a:t>are omitted for magazines even if listed.</a:t>
            </a:r>
            <a:endParaRPr lang="en-US" sz="3200" dirty="0">
              <a:solidFill>
                <a:srgbClr val="6FD3F7"/>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400" dirty="0" smtClean="0"/>
              <a:t>Newspaper Articles: [5.4.5]</a:t>
            </a:r>
            <a:br>
              <a:rPr lang="en-US" sz="4400" dirty="0" smtClean="0"/>
            </a:br>
            <a:endParaRPr lang="en-US" dirty="0"/>
          </a:p>
        </p:txBody>
      </p:sp>
      <p:sp>
        <p:nvSpPr>
          <p:cNvPr id="182275" name="Rectangle 3"/>
          <p:cNvSpPr>
            <a:spLocks noGrp="1" noChangeArrowheads="1"/>
          </p:cNvSpPr>
          <p:nvPr>
            <p:ph idx="1"/>
          </p:nvPr>
        </p:nvSpPr>
        <p:spPr>
          <a:xfrm>
            <a:off x="457200" y="990600"/>
            <a:ext cx="8229600" cy="5638800"/>
          </a:xfrm>
        </p:spPr>
        <p:txBody>
          <a:bodyPr>
            <a:normAutofit fontScale="92500" lnSpcReduction="20000"/>
          </a:bodyPr>
          <a:lstStyle/>
          <a:p>
            <a:pPr>
              <a:lnSpc>
                <a:spcPct val="90000"/>
              </a:lnSpc>
              <a:buFont typeface="Wingdings" pitchFamily="2" charset="2"/>
              <a:buNone/>
            </a:pPr>
            <a:r>
              <a:rPr lang="en-US" sz="3500" dirty="0" smtClean="0"/>
              <a:t>Author</a:t>
            </a:r>
            <a:r>
              <a:rPr lang="en-US" sz="3500" dirty="0"/>
              <a:t>. "Title of Article." </a:t>
            </a:r>
            <a:r>
              <a:rPr lang="en-US" sz="3500" i="1" dirty="0"/>
              <a:t>Name of Newspaper </a:t>
            </a:r>
            <a:r>
              <a:rPr lang="en-US" sz="3500" dirty="0"/>
              <a:t>[City] Day Month Year, edition: Page(s). </a:t>
            </a:r>
            <a:r>
              <a:rPr lang="en-US" sz="3500" dirty="0" smtClean="0"/>
              <a:t>Publication Medium.</a:t>
            </a:r>
            <a:endParaRPr lang="en-US" sz="3500" dirty="0"/>
          </a:p>
          <a:p>
            <a:pPr>
              <a:lnSpc>
                <a:spcPct val="90000"/>
              </a:lnSpc>
              <a:buFont typeface="Wingdings" pitchFamily="2" charset="2"/>
              <a:buNone/>
            </a:pPr>
            <a:r>
              <a:rPr lang="en-US" sz="3500" b="1" dirty="0"/>
              <a:t>Example:</a:t>
            </a:r>
          </a:p>
          <a:p>
            <a:pPr>
              <a:lnSpc>
                <a:spcPct val="90000"/>
              </a:lnSpc>
              <a:buFont typeface="Wingdings" pitchFamily="2" charset="2"/>
              <a:buNone/>
            </a:pPr>
            <a:r>
              <a:rPr lang="en-US" sz="3500" dirty="0"/>
              <a:t>Royse, David. “Dennis a Menace but not an Ivan.” </a:t>
            </a:r>
            <a:r>
              <a:rPr lang="en-US" sz="3500" i="1" dirty="0"/>
              <a:t>Kalamazoo Gazette </a:t>
            </a:r>
            <a:r>
              <a:rPr lang="en-US" sz="3500" dirty="0"/>
              <a:t>11 July 2005: A3</a:t>
            </a:r>
            <a:r>
              <a:rPr lang="en-US" sz="3500" dirty="0" smtClean="0"/>
              <a:t>. Print.</a:t>
            </a:r>
            <a:endParaRPr lang="en-US" sz="3500" dirty="0"/>
          </a:p>
          <a:p>
            <a:pPr>
              <a:lnSpc>
                <a:spcPct val="90000"/>
              </a:lnSpc>
              <a:buClr>
                <a:srgbClr val="6FD3F7"/>
              </a:buClr>
              <a:buNone/>
            </a:pPr>
            <a:endParaRPr lang="en-US" dirty="0">
              <a:solidFill>
                <a:srgbClr val="6FD3F7"/>
              </a:solidFill>
            </a:endParaRPr>
          </a:p>
          <a:p>
            <a:pPr>
              <a:lnSpc>
                <a:spcPct val="90000"/>
              </a:lnSpc>
              <a:buClr>
                <a:srgbClr val="6FD3F7"/>
              </a:buClr>
              <a:buFont typeface="Wingdings" pitchFamily="2" charset="2"/>
              <a:buChar char="§"/>
            </a:pPr>
            <a:r>
              <a:rPr lang="en-US" sz="3000" dirty="0" smtClean="0">
                <a:solidFill>
                  <a:srgbClr val="6FD3F7"/>
                </a:solidFill>
              </a:rPr>
              <a:t>Omit any articles, such as </a:t>
            </a:r>
            <a:r>
              <a:rPr lang="en-US" sz="3000" i="1" dirty="0" smtClean="0">
                <a:solidFill>
                  <a:srgbClr val="6FD3F7"/>
                </a:solidFill>
              </a:rPr>
              <a:t>The</a:t>
            </a:r>
            <a:r>
              <a:rPr lang="en-US" sz="3000" dirty="0" smtClean="0">
                <a:solidFill>
                  <a:srgbClr val="6FD3F7"/>
                </a:solidFill>
              </a:rPr>
              <a:t>, in newspaper titles-except international newspapers (</a:t>
            </a:r>
            <a:r>
              <a:rPr lang="en-US" sz="3000" i="1" dirty="0" smtClean="0">
                <a:solidFill>
                  <a:srgbClr val="6FD3F7"/>
                </a:solidFill>
              </a:rPr>
              <a:t>Le Monde</a:t>
            </a:r>
            <a:r>
              <a:rPr lang="en-US" sz="3000" dirty="0" smtClean="0">
                <a:solidFill>
                  <a:srgbClr val="6FD3F7"/>
                </a:solidFill>
              </a:rPr>
              <a:t>)</a:t>
            </a:r>
            <a:endParaRPr lang="en-US" sz="3000" i="1" dirty="0" smtClean="0">
              <a:solidFill>
                <a:srgbClr val="6FD3F7"/>
              </a:solidFill>
            </a:endParaRPr>
          </a:p>
          <a:p>
            <a:pPr>
              <a:lnSpc>
                <a:spcPct val="90000"/>
              </a:lnSpc>
              <a:buClr>
                <a:srgbClr val="6FD3F7"/>
              </a:buClr>
              <a:buFont typeface="Wingdings" pitchFamily="2" charset="2"/>
              <a:buChar char="§"/>
            </a:pPr>
            <a:r>
              <a:rPr lang="en-US" sz="3000" dirty="0" smtClean="0">
                <a:solidFill>
                  <a:srgbClr val="6FD3F7"/>
                </a:solidFill>
              </a:rPr>
              <a:t>If name of city is in the paper’s or the paper is nationally published (e.g. </a:t>
            </a:r>
            <a:r>
              <a:rPr lang="en-US" sz="3000" i="1" dirty="0" smtClean="0">
                <a:solidFill>
                  <a:srgbClr val="6FD3F7"/>
                </a:solidFill>
              </a:rPr>
              <a:t>Wall Street Journal</a:t>
            </a:r>
            <a:r>
              <a:rPr lang="en-US" sz="3000" dirty="0" smtClean="0">
                <a:solidFill>
                  <a:srgbClr val="6FD3F7"/>
                </a:solidFill>
              </a:rPr>
              <a:t>), omit city name</a:t>
            </a:r>
            <a:endParaRPr lang="en-US" sz="3000" dirty="0">
              <a:solidFill>
                <a:srgbClr val="6FD3F7"/>
              </a:solidFill>
            </a:endParaRPr>
          </a:p>
          <a:p>
            <a:pPr>
              <a:lnSpc>
                <a:spcPct val="90000"/>
              </a:lnSpc>
              <a:buClr>
                <a:srgbClr val="6FD3F7"/>
              </a:buClr>
              <a:buFont typeface="Wingdings" pitchFamily="2" charset="2"/>
              <a:buChar char="§"/>
            </a:pPr>
            <a:r>
              <a:rPr lang="en-US" sz="3000" dirty="0">
                <a:solidFill>
                  <a:srgbClr val="6FD3F7"/>
                </a:solidFill>
              </a:rPr>
              <a:t>Volume and issue numbers are not listed</a:t>
            </a:r>
          </a:p>
          <a:p>
            <a:pPr>
              <a:lnSpc>
                <a:spcPct val="90000"/>
              </a:lnSpc>
              <a:buClr>
                <a:srgbClr val="6FD3F7"/>
              </a:buClr>
              <a:buFont typeface="Wingdings" pitchFamily="2" charset="2"/>
              <a:buNone/>
            </a:pPr>
            <a:endParaRPr lang="en-US" dirty="0">
              <a:solidFill>
                <a:srgbClr val="6FD3F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Why use MLA citation?</a:t>
            </a:r>
            <a:endParaRPr lang="en-US" dirty="0"/>
          </a:p>
        </p:txBody>
      </p:sp>
      <p:sp>
        <p:nvSpPr>
          <p:cNvPr id="3" name="Content Placeholder 2"/>
          <p:cNvSpPr>
            <a:spLocks noGrp="1"/>
          </p:cNvSpPr>
          <p:nvPr>
            <p:ph idx="1"/>
          </p:nvPr>
        </p:nvSpPr>
        <p:spPr/>
        <p:txBody>
          <a:bodyPr>
            <a:normAutofit fontScale="70000" lnSpcReduction="20000"/>
          </a:bodyPr>
          <a:lstStyle/>
          <a:p>
            <a:pPr>
              <a:buClr>
                <a:srgbClr val="6FD3F7"/>
              </a:buClr>
            </a:pPr>
            <a:endParaRPr lang="en-US" dirty="0" smtClean="0"/>
          </a:p>
          <a:p>
            <a:pPr>
              <a:buClr>
                <a:srgbClr val="00B0F0"/>
              </a:buClr>
            </a:pPr>
            <a:r>
              <a:rPr lang="en-US" sz="3900" dirty="0" smtClean="0"/>
              <a:t>To give credit to your source</a:t>
            </a:r>
          </a:p>
          <a:p>
            <a:pPr>
              <a:buClr>
                <a:srgbClr val="6FD3F7"/>
              </a:buClr>
            </a:pPr>
            <a:endParaRPr lang="en-US" sz="3900" dirty="0" smtClean="0"/>
          </a:p>
          <a:p>
            <a:pPr>
              <a:buClr>
                <a:srgbClr val="00B0F0"/>
              </a:buClr>
            </a:pPr>
            <a:r>
              <a:rPr lang="en-US" sz="3900" dirty="0" smtClean="0"/>
              <a:t>To help locate the original documents</a:t>
            </a:r>
          </a:p>
          <a:p>
            <a:pPr>
              <a:buClr>
                <a:srgbClr val="6FD3F7"/>
              </a:buClr>
            </a:pPr>
            <a:endParaRPr lang="en-US" sz="3900" dirty="0" smtClean="0"/>
          </a:p>
          <a:p>
            <a:pPr>
              <a:buClr>
                <a:srgbClr val="00B0F0"/>
              </a:buClr>
            </a:pPr>
            <a:r>
              <a:rPr lang="en-US" sz="3900" dirty="0" smtClean="0"/>
              <a:t>To give your writing credibility</a:t>
            </a:r>
          </a:p>
          <a:p>
            <a:pPr>
              <a:buClr>
                <a:srgbClr val="6FD3F7"/>
              </a:buClr>
            </a:pPr>
            <a:endParaRPr lang="en-US" sz="3900" dirty="0" smtClean="0"/>
          </a:p>
          <a:p>
            <a:pPr>
              <a:buClr>
                <a:srgbClr val="00B0F0"/>
              </a:buClr>
            </a:pPr>
            <a:r>
              <a:rPr lang="en-US" sz="3900" dirty="0" smtClean="0"/>
              <a:t>To avoid plagiarism</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Internet Sources</a:t>
            </a:r>
            <a:endParaRPr lang="en-US" sz="4000" dirty="0"/>
          </a:p>
        </p:txBody>
      </p:sp>
      <p:sp>
        <p:nvSpPr>
          <p:cNvPr id="3" name="Content Placeholder 2"/>
          <p:cNvSpPr>
            <a:spLocks noGrp="1"/>
          </p:cNvSpPr>
          <p:nvPr>
            <p:ph idx="1"/>
          </p:nvPr>
        </p:nvSpPr>
        <p:spPr/>
        <p:txBody>
          <a:bodyPr/>
          <a:lstStyle/>
          <a:p>
            <a:pPr>
              <a:buNone/>
            </a:pPr>
            <a:r>
              <a:rPr lang="en-US" sz="3200" dirty="0" smtClean="0"/>
              <a:t>A URL is no longer required for internet sources as they often change and can be very long. </a:t>
            </a:r>
          </a:p>
          <a:p>
            <a:pPr>
              <a:buNone/>
            </a:pPr>
            <a:endParaRPr lang="en-US" sz="3200" dirty="0" smtClean="0"/>
          </a:p>
          <a:p>
            <a:pPr>
              <a:buNone/>
            </a:pPr>
            <a:r>
              <a:rPr lang="en-US" sz="3200" dirty="0" smtClean="0"/>
              <a:t>When to include the URL…</a:t>
            </a:r>
          </a:p>
          <a:p>
            <a:r>
              <a:rPr lang="en-US" sz="3200" dirty="0" smtClean="0"/>
              <a:t> If your reader will have trouble finding your article through search engines alone </a:t>
            </a:r>
          </a:p>
          <a:p>
            <a:r>
              <a:rPr lang="en-US" sz="3200" dirty="0" smtClean="0"/>
              <a:t>If your instructor requires it</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1295400"/>
          </a:xfrm>
        </p:spPr>
        <p:txBody>
          <a:bodyPr>
            <a:normAutofit fontScale="90000"/>
          </a:bodyPr>
          <a:lstStyle/>
          <a:p>
            <a:r>
              <a:rPr lang="en-US" sz="4400" dirty="0" smtClean="0"/>
              <a:t>Work Cited Only on the Web (</a:t>
            </a:r>
            <a:r>
              <a:rPr lang="en-US" sz="4400" dirty="0" err="1" smtClean="0"/>
              <a:t>Nonperiodicals</a:t>
            </a:r>
            <a:r>
              <a:rPr lang="en-US" sz="4400" dirty="0" smtClean="0"/>
              <a:t>) [5.6.2]:</a:t>
            </a:r>
            <a:br>
              <a:rPr lang="en-US" sz="4400" dirty="0" smtClean="0"/>
            </a:br>
            <a:endParaRPr lang="en-US" dirty="0"/>
          </a:p>
        </p:txBody>
      </p:sp>
      <p:sp>
        <p:nvSpPr>
          <p:cNvPr id="193539" name="Rectangle 3"/>
          <p:cNvSpPr>
            <a:spLocks noGrp="1" noChangeArrowheads="1"/>
          </p:cNvSpPr>
          <p:nvPr>
            <p:ph idx="1"/>
          </p:nvPr>
        </p:nvSpPr>
        <p:spPr/>
        <p:txBody>
          <a:bodyPr>
            <a:normAutofit lnSpcReduction="10000"/>
          </a:bodyPr>
          <a:lstStyle/>
          <a:p>
            <a:pPr>
              <a:lnSpc>
                <a:spcPct val="90000"/>
              </a:lnSpc>
              <a:buFont typeface="Wingdings" pitchFamily="2" charset="2"/>
              <a:buNone/>
            </a:pPr>
            <a:r>
              <a:rPr lang="en-US" sz="3600" b="1" dirty="0" smtClean="0"/>
              <a:t> </a:t>
            </a:r>
            <a:r>
              <a:rPr lang="en-US" sz="3200" dirty="0" smtClean="0"/>
              <a:t>Author. "Title of Work." </a:t>
            </a:r>
            <a:r>
              <a:rPr lang="en-US" sz="3200" i="1" dirty="0" smtClean="0"/>
              <a:t>Title of Web Site. </a:t>
            </a:r>
            <a:r>
              <a:rPr lang="en-US" sz="3200" dirty="0" smtClean="0"/>
              <a:t>Version or Edition Used. Publisher or Sponsor of Site, Day Month Year of Publication. Publication Medium. Day Month Year of Access. </a:t>
            </a:r>
          </a:p>
          <a:p>
            <a:pPr>
              <a:lnSpc>
                <a:spcPct val="90000"/>
              </a:lnSpc>
              <a:buFont typeface="Wingdings" pitchFamily="2" charset="2"/>
              <a:buNone/>
            </a:pPr>
            <a:r>
              <a:rPr lang="en-US" sz="3200" b="1" dirty="0" smtClean="0"/>
              <a:t>Example</a:t>
            </a:r>
            <a:r>
              <a:rPr lang="en-US" sz="3200" b="1" dirty="0"/>
              <a:t>:</a:t>
            </a:r>
          </a:p>
          <a:p>
            <a:pPr>
              <a:lnSpc>
                <a:spcPct val="90000"/>
              </a:lnSpc>
              <a:buFont typeface="Wingdings" pitchFamily="2" charset="2"/>
              <a:buNone/>
            </a:pPr>
            <a:r>
              <a:rPr lang="en-US" sz="3200" dirty="0" err="1" smtClean="0"/>
              <a:t>Quade</a:t>
            </a:r>
            <a:r>
              <a:rPr lang="en-US" sz="3200" dirty="0" smtClean="0"/>
              <a:t>, Alex. “Elite Team Rescues Troops behind Enemy Lines.” </a:t>
            </a:r>
            <a:r>
              <a:rPr lang="en-US" sz="3200" i="1" dirty="0" smtClean="0"/>
              <a:t>CNN.com</a:t>
            </a:r>
            <a:r>
              <a:rPr lang="en-US" sz="3200" dirty="0" smtClean="0"/>
              <a:t>. Cable News Network, 19 Mar. 2007. Web. 15 May 2008.</a:t>
            </a:r>
          </a:p>
          <a:p>
            <a:pPr>
              <a:lnSpc>
                <a:spcPct val="90000"/>
              </a:lnSpc>
              <a:buFont typeface="Wingdings" pitchFamily="2" charset="2"/>
              <a:buNone/>
            </a:pPr>
            <a:r>
              <a:rPr lang="en-US" sz="2600" dirty="0" smtClean="0">
                <a:solidFill>
                  <a:srgbClr val="00B0F0"/>
                </a:solidFill>
              </a:rPr>
              <a:t>*NOTE: Italicize Title of Work if independent, use quotation marks if part of a larger work.</a:t>
            </a:r>
            <a:endParaRPr lang="en-US" sz="2600" dirty="0">
              <a:solidFill>
                <a:srgbClr val="00B0F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 Cited On the Web </a:t>
            </a:r>
            <a:br>
              <a:rPr lang="en-US" dirty="0" smtClean="0"/>
            </a:br>
            <a:r>
              <a:rPr lang="en-US" dirty="0" smtClean="0"/>
              <a:t>with Print Publication Data</a:t>
            </a:r>
            <a:r>
              <a:rPr lang="en-US" sz="4000" dirty="0" smtClean="0"/>
              <a:t> [5.6.2]:</a:t>
            </a:r>
            <a:endParaRPr lang="en-US" dirty="0"/>
          </a:p>
        </p:txBody>
      </p:sp>
      <p:sp>
        <p:nvSpPr>
          <p:cNvPr id="5" name="Content Placeholder 4"/>
          <p:cNvSpPr>
            <a:spLocks noGrp="1"/>
          </p:cNvSpPr>
          <p:nvPr>
            <p:ph idx="1"/>
          </p:nvPr>
        </p:nvSpPr>
        <p:spPr/>
        <p:txBody>
          <a:bodyPr>
            <a:noAutofit/>
          </a:bodyPr>
          <a:lstStyle/>
          <a:p>
            <a:r>
              <a:rPr lang="en-US" sz="3200" dirty="0" smtClean="0"/>
              <a:t>Follow print publication guidelines</a:t>
            </a:r>
          </a:p>
          <a:p>
            <a:r>
              <a:rPr lang="en-US" sz="3200" dirty="0" smtClean="0"/>
              <a:t>In place of original medium of publication, add the following:</a:t>
            </a:r>
          </a:p>
          <a:p>
            <a:pPr marL="1042416" lvl="1" indent="-457200">
              <a:buFont typeface="+mj-lt"/>
              <a:buAutoNum type="arabicPeriod"/>
            </a:pPr>
            <a:r>
              <a:rPr lang="en-US" sz="3200" dirty="0" smtClean="0"/>
              <a:t>Title of database or Web site (italicized)</a:t>
            </a:r>
          </a:p>
          <a:p>
            <a:pPr marL="1042416" lvl="1" indent="-457200">
              <a:buFont typeface="+mj-lt"/>
              <a:buAutoNum type="arabicPeriod"/>
            </a:pPr>
            <a:r>
              <a:rPr lang="en-US" sz="3200" dirty="0" smtClean="0"/>
              <a:t>Medium of publication consulted (Web)</a:t>
            </a:r>
          </a:p>
          <a:p>
            <a:pPr marL="1042416" lvl="1" indent="-457200">
              <a:buFont typeface="+mj-lt"/>
              <a:buAutoNum type="arabicPeriod"/>
            </a:pPr>
            <a:r>
              <a:rPr lang="en-US" sz="3200" dirty="0" smtClean="0"/>
              <a:t>Date of access (day, month, and year)</a:t>
            </a:r>
          </a:p>
          <a:p>
            <a:pPr marL="1042416" lvl="1" indent="-457200">
              <a:buNone/>
            </a:pPr>
            <a:endParaRPr lang="en-US" sz="3200" dirty="0" smtClean="0"/>
          </a:p>
          <a:p>
            <a:pPr marL="1042416" lvl="1" indent="-457200">
              <a:buNone/>
            </a:pPr>
            <a:r>
              <a:rPr lang="en-US" sz="3200" dirty="0" smtClean="0">
                <a:solidFill>
                  <a:srgbClr val="00B0F0"/>
                </a:solidFill>
              </a:rPr>
              <a:t>*See next slide for one example</a:t>
            </a:r>
            <a:endParaRPr lang="en-US" sz="3200" dirty="0">
              <a:solidFill>
                <a:srgbClr val="00B0F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Autofit/>
          </a:bodyPr>
          <a:lstStyle/>
          <a:p>
            <a:r>
              <a:rPr lang="en-US" sz="4000" dirty="0" smtClean="0"/>
              <a:t>Work Cited On the Web </a:t>
            </a:r>
            <a:br>
              <a:rPr lang="en-US" sz="4000" dirty="0" smtClean="0"/>
            </a:br>
            <a:r>
              <a:rPr lang="en-US" sz="4000" dirty="0" smtClean="0"/>
              <a:t>with Print Publication Data [5.6.2]</a:t>
            </a:r>
            <a:br>
              <a:rPr lang="en-US" sz="4000" dirty="0" smtClean="0"/>
            </a:br>
            <a:endParaRPr lang="en-US" sz="4000" dirty="0"/>
          </a:p>
        </p:txBody>
      </p:sp>
      <p:sp>
        <p:nvSpPr>
          <p:cNvPr id="3" name="Content Placeholder 2"/>
          <p:cNvSpPr>
            <a:spLocks noGrp="1"/>
          </p:cNvSpPr>
          <p:nvPr>
            <p:ph idx="1"/>
          </p:nvPr>
        </p:nvSpPr>
        <p:spPr>
          <a:xfrm>
            <a:off x="457200" y="1447800"/>
            <a:ext cx="8229600" cy="4861560"/>
          </a:xfrm>
        </p:spPr>
        <p:txBody>
          <a:bodyPr>
            <a:normAutofit lnSpcReduction="10000"/>
          </a:bodyPr>
          <a:lstStyle/>
          <a:p>
            <a:pPr>
              <a:buNone/>
            </a:pPr>
            <a:r>
              <a:rPr lang="en-US" sz="3200" b="1" dirty="0" smtClean="0"/>
              <a:t>Example (Based on a Book): </a:t>
            </a:r>
          </a:p>
          <a:p>
            <a:pPr>
              <a:buNone/>
            </a:pPr>
            <a:r>
              <a:rPr lang="en-US" sz="3200" dirty="0" smtClean="0"/>
              <a:t>Bierce, Ambrose. “Academy.” </a:t>
            </a:r>
            <a:r>
              <a:rPr lang="en-US" sz="3200" i="1" dirty="0" smtClean="0"/>
              <a:t>The Devil’s Dictionary. The Collected Works of Ambrose Bierce</a:t>
            </a:r>
            <a:r>
              <a:rPr lang="en-US" sz="3200" dirty="0" smtClean="0"/>
              <a:t>. Vol. 7. New York: Neale, 1911. N. </a:t>
            </a:r>
            <a:r>
              <a:rPr lang="en-US" sz="3200" dirty="0" err="1" smtClean="0"/>
              <a:t>pag</a:t>
            </a:r>
            <a:r>
              <a:rPr lang="en-US" sz="3200" dirty="0" smtClean="0"/>
              <a:t>. </a:t>
            </a:r>
            <a:r>
              <a:rPr lang="en-US" sz="3200" i="1" dirty="0" smtClean="0"/>
              <a:t>The Ambrose Bierce Project</a:t>
            </a:r>
            <a:r>
              <a:rPr lang="en-US" sz="3200" dirty="0" smtClean="0"/>
              <a:t>. Web. 15 May 2008.</a:t>
            </a:r>
          </a:p>
          <a:p>
            <a:pPr>
              <a:buNone/>
            </a:pPr>
            <a:endParaRPr lang="en-US" sz="3200" dirty="0" smtClean="0"/>
          </a:p>
          <a:p>
            <a:pPr>
              <a:buNone/>
            </a:pPr>
            <a:r>
              <a:rPr lang="en-US" sz="3200" dirty="0" smtClean="0">
                <a:solidFill>
                  <a:srgbClr val="00B0F0"/>
                </a:solidFill>
              </a:rPr>
              <a:t>NOTE: Your citation may vary according to the original print publication your work is based upon.</a:t>
            </a:r>
            <a:endParaRPr lang="en-US" sz="3200" dirty="0">
              <a:solidFill>
                <a:srgbClr val="00B0F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rmAutofit fontScale="90000"/>
          </a:bodyPr>
          <a:lstStyle/>
          <a:p>
            <a:r>
              <a:rPr lang="en-US" dirty="0" smtClean="0"/>
              <a:t>Scholarly Journal </a:t>
            </a:r>
            <a:br>
              <a:rPr lang="en-US" dirty="0" smtClean="0"/>
            </a:br>
            <a:r>
              <a:rPr lang="en-US" dirty="0" smtClean="0"/>
              <a:t>Published Exclusively on the Web [5.6.3]</a:t>
            </a:r>
            <a:endParaRPr lang="en-US" i="1" dirty="0"/>
          </a:p>
        </p:txBody>
      </p:sp>
      <p:sp>
        <p:nvSpPr>
          <p:cNvPr id="15" name="Content Placeholder 14"/>
          <p:cNvSpPr>
            <a:spLocks noGrp="1"/>
          </p:cNvSpPr>
          <p:nvPr>
            <p:ph idx="1"/>
          </p:nvPr>
        </p:nvSpPr>
        <p:spPr/>
        <p:txBody>
          <a:bodyPr>
            <a:noAutofit/>
          </a:bodyPr>
          <a:lstStyle/>
          <a:p>
            <a:pPr>
              <a:buNone/>
            </a:pPr>
            <a:r>
              <a:rPr lang="en-US" sz="3000" dirty="0" smtClean="0"/>
              <a:t>Author(s). “Title of Article.” </a:t>
            </a:r>
            <a:r>
              <a:rPr lang="en-US" sz="3000" i="1" dirty="0" smtClean="0"/>
              <a:t>Name of Periodical</a:t>
            </a:r>
            <a:r>
              <a:rPr lang="en-US" sz="3000" dirty="0" smtClean="0"/>
              <a:t> Volume Number. Issue Number (Year): Page Numbers. Medium of Publication. Day Month Year of Access.</a:t>
            </a:r>
          </a:p>
          <a:p>
            <a:pPr>
              <a:buNone/>
            </a:pPr>
            <a:endParaRPr lang="en-US" sz="3000" i="1" dirty="0" smtClean="0"/>
          </a:p>
          <a:p>
            <a:pPr>
              <a:buNone/>
            </a:pPr>
            <a:r>
              <a:rPr lang="en-US" sz="3000" dirty="0" smtClean="0"/>
              <a:t>Shah, </a:t>
            </a:r>
            <a:r>
              <a:rPr lang="en-US" sz="3000" dirty="0" err="1" smtClean="0"/>
              <a:t>Parilah</a:t>
            </a:r>
            <a:r>
              <a:rPr lang="en-US" sz="3000" dirty="0" smtClean="0"/>
              <a:t> </a:t>
            </a:r>
            <a:r>
              <a:rPr lang="en-US" sz="3000" dirty="0" err="1" smtClean="0"/>
              <a:t>Mohd</a:t>
            </a:r>
            <a:r>
              <a:rPr lang="en-US" sz="3000" dirty="0" smtClean="0"/>
              <a:t>, and </a:t>
            </a:r>
            <a:r>
              <a:rPr lang="en-US" sz="3000" dirty="0" err="1" smtClean="0"/>
              <a:t>Fauziah</a:t>
            </a:r>
            <a:r>
              <a:rPr lang="en-US" sz="3000" dirty="0" smtClean="0"/>
              <a:t> Ahmad. “A </a:t>
            </a:r>
            <a:r>
              <a:rPr lang="en-US" sz="3000" dirty="0" err="1" smtClean="0"/>
              <a:t>Comparitive</a:t>
            </a:r>
            <a:r>
              <a:rPr lang="en-US" sz="3000" dirty="0" smtClean="0"/>
              <a:t> Account of the Bilingual Education Programs in Malaysia and the United States.” </a:t>
            </a:r>
            <a:r>
              <a:rPr lang="en-US" sz="3000" i="1" dirty="0" smtClean="0"/>
              <a:t>GEMA Online Journal of Language Studies </a:t>
            </a:r>
            <a:r>
              <a:rPr lang="en-US" sz="3000" dirty="0" smtClean="0"/>
              <a:t>7.2 (2007): 63-77. Web. 5 June 2008.</a:t>
            </a:r>
            <a:endParaRPr lang="en-US" sz="3000" i="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Periodical Publications in an</a:t>
            </a:r>
            <a:br>
              <a:rPr lang="en-US" dirty="0" smtClean="0"/>
            </a:br>
            <a:r>
              <a:rPr lang="en-US" dirty="0" smtClean="0"/>
              <a:t>Online Database</a:t>
            </a:r>
            <a:endParaRPr lang="en-US" dirty="0"/>
          </a:p>
        </p:txBody>
      </p:sp>
      <p:sp>
        <p:nvSpPr>
          <p:cNvPr id="4" name="Content Placeholder 3"/>
          <p:cNvSpPr>
            <a:spLocks noGrp="1"/>
          </p:cNvSpPr>
          <p:nvPr>
            <p:ph idx="1"/>
          </p:nvPr>
        </p:nvSpPr>
        <p:spPr/>
        <p:txBody>
          <a:bodyPr>
            <a:normAutofit fontScale="77500" lnSpcReduction="20000"/>
          </a:bodyPr>
          <a:lstStyle/>
          <a:p>
            <a:pPr>
              <a:buNone/>
            </a:pPr>
            <a:r>
              <a:rPr lang="en-US" dirty="0" smtClean="0"/>
              <a:t>Follow requirements for the print publication (See slides 9, 10, and 11), then add the following in place of original medium of publication:</a:t>
            </a:r>
          </a:p>
          <a:p>
            <a:pPr marL="1042416" lvl="1" indent="-457200">
              <a:buFont typeface="+mj-lt"/>
              <a:buAutoNum type="arabicPeriod"/>
            </a:pPr>
            <a:r>
              <a:rPr lang="en-US" sz="3200" dirty="0" smtClean="0"/>
              <a:t>Title of database(italicized)</a:t>
            </a:r>
          </a:p>
          <a:p>
            <a:pPr marL="1042416" lvl="1" indent="-457200">
              <a:buFont typeface="+mj-lt"/>
              <a:buAutoNum type="arabicPeriod"/>
            </a:pPr>
            <a:r>
              <a:rPr lang="en-US" sz="3200" dirty="0" smtClean="0"/>
              <a:t>Medium of publication consulted (Web)</a:t>
            </a:r>
          </a:p>
          <a:p>
            <a:pPr marL="1042416" lvl="1" indent="-457200">
              <a:buFont typeface="+mj-lt"/>
              <a:buAutoNum type="arabicPeriod"/>
            </a:pPr>
            <a:r>
              <a:rPr lang="en-US" sz="3200" dirty="0" smtClean="0"/>
              <a:t>Date of access (day, month, and year)</a:t>
            </a:r>
          </a:p>
          <a:p>
            <a:pPr marL="1042416" lvl="1" indent="-457200">
              <a:buNone/>
            </a:pPr>
            <a:endParaRPr lang="en-US" sz="3200" dirty="0" smtClean="0">
              <a:solidFill>
                <a:srgbClr val="00B0F0"/>
              </a:solidFill>
            </a:endParaRPr>
          </a:p>
          <a:p>
            <a:pPr marL="1042416" lvl="1" indent="-457200">
              <a:buNone/>
            </a:pPr>
            <a:r>
              <a:rPr lang="en-US" sz="3200" dirty="0" smtClean="0">
                <a:solidFill>
                  <a:srgbClr val="00B0F0"/>
                </a:solidFill>
              </a:rPr>
              <a:t>*See next slide for example</a:t>
            </a:r>
          </a:p>
          <a:p>
            <a:pPr marL="1042416" lvl="1" indent="-457200">
              <a:buNone/>
            </a:pPr>
            <a:endParaRPr lang="en-US" sz="3200"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Periodical Publications in an</a:t>
            </a:r>
            <a:br>
              <a:rPr lang="en-US" dirty="0" smtClean="0"/>
            </a:br>
            <a:r>
              <a:rPr lang="en-US" dirty="0" smtClean="0"/>
              <a:t>Online Database [5.6.4]</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3200" dirty="0" smtClean="0"/>
              <a:t>Author. “Title of Article.” </a:t>
            </a:r>
            <a:r>
              <a:rPr lang="en-US" sz="3200" i="1" dirty="0" smtClean="0"/>
              <a:t>Name of Periodical</a:t>
            </a:r>
            <a:r>
              <a:rPr lang="en-US" sz="3200" dirty="0" smtClean="0"/>
              <a:t> Day Month Year: Page(s). </a:t>
            </a:r>
            <a:r>
              <a:rPr lang="en-US" sz="3200" i="1" dirty="0" smtClean="0"/>
              <a:t>Title of Database</a:t>
            </a:r>
            <a:r>
              <a:rPr lang="en-US" sz="3200" dirty="0" smtClean="0"/>
              <a:t>. Publication Medium. Day Month Year of Access.</a:t>
            </a:r>
          </a:p>
          <a:p>
            <a:pPr>
              <a:buNone/>
            </a:pPr>
            <a:r>
              <a:rPr lang="en-US" b="1" dirty="0" smtClean="0"/>
              <a:t>Example (Magazine Article on Database):</a:t>
            </a:r>
          </a:p>
          <a:p>
            <a:pPr>
              <a:buNone/>
            </a:pPr>
            <a:r>
              <a:rPr lang="en-US" dirty="0" smtClean="0"/>
              <a:t>Wallis, Claudia. “Crisis? I’ll Take Mine to Go.” </a:t>
            </a:r>
            <a:r>
              <a:rPr lang="en-US" i="1" dirty="0" smtClean="0"/>
              <a:t>Time</a:t>
            </a:r>
            <a:r>
              <a:rPr lang="en-US" dirty="0" smtClean="0"/>
              <a:t> 16 May 2005: N. </a:t>
            </a:r>
            <a:r>
              <a:rPr lang="en-US" dirty="0" err="1" smtClean="0"/>
              <a:t>pag</a:t>
            </a:r>
            <a:r>
              <a:rPr lang="en-US" dirty="0" smtClean="0"/>
              <a:t>. </a:t>
            </a:r>
            <a:r>
              <a:rPr lang="en-US" i="1" dirty="0" err="1" smtClean="0"/>
              <a:t>ProQuest</a:t>
            </a:r>
            <a:r>
              <a:rPr lang="en-US" dirty="0" smtClean="0"/>
              <a:t>. Web. 27 June 2011.</a:t>
            </a:r>
          </a:p>
          <a:p>
            <a:pPr>
              <a:buNone/>
            </a:pPr>
            <a:r>
              <a:rPr lang="en-US" dirty="0" smtClean="0">
                <a:solidFill>
                  <a:srgbClr val="00B0F0"/>
                </a:solidFill>
              </a:rPr>
              <a:t>NOTE: Your citation may vary according to the original print publication your work is based upon.</a:t>
            </a:r>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rrowheads="1"/>
          </p:cNvSpPr>
          <p:nvPr>
            <p:ph type="title"/>
          </p:nvPr>
        </p:nvSpPr>
        <p:spPr/>
        <p:txBody>
          <a:bodyPr/>
          <a:lstStyle/>
          <a:p>
            <a:r>
              <a:rPr lang="en-US"/>
              <a:t>Works Cited</a:t>
            </a:r>
          </a:p>
        </p:txBody>
      </p:sp>
      <p:sp>
        <p:nvSpPr>
          <p:cNvPr id="219139" name="Rectangle 3"/>
          <p:cNvSpPr>
            <a:spLocks noGrp="1" noChangeArrowheads="1"/>
          </p:cNvSpPr>
          <p:nvPr>
            <p:ph idx="1"/>
          </p:nvPr>
        </p:nvSpPr>
        <p:spPr/>
        <p:txBody>
          <a:bodyPr/>
          <a:lstStyle/>
          <a:p>
            <a:pPr>
              <a:buFont typeface="Wingdings" pitchFamily="2" charset="2"/>
              <a:buNone/>
            </a:pPr>
            <a:r>
              <a:rPr lang="en-US" dirty="0" smtClean="0"/>
              <a:t>Lipson</a:t>
            </a:r>
            <a:r>
              <a:rPr lang="en-US" dirty="0"/>
              <a:t>, Charles. </a:t>
            </a:r>
            <a:r>
              <a:rPr lang="en-US" i="1" dirty="0"/>
              <a:t>Doing Honest Work in College</a:t>
            </a:r>
            <a:r>
              <a:rPr lang="en-US" dirty="0"/>
              <a:t>. Chicago: U of Chicago P, 2004</a:t>
            </a:r>
            <a:r>
              <a:rPr lang="en-US" dirty="0" smtClean="0"/>
              <a:t>. Print.</a:t>
            </a:r>
          </a:p>
          <a:p>
            <a:pPr>
              <a:buNone/>
            </a:pPr>
            <a:r>
              <a:rPr lang="en-US" i="1" dirty="0" smtClean="0"/>
              <a:t>MLA Handbook for Writers of Research Papers</a:t>
            </a:r>
            <a:r>
              <a:rPr lang="en-US" dirty="0" smtClean="0"/>
              <a:t>. 7</a:t>
            </a:r>
            <a:r>
              <a:rPr lang="en-US" baseline="30000" dirty="0" smtClean="0"/>
              <a:t>th</a:t>
            </a:r>
            <a:r>
              <a:rPr lang="en-US" dirty="0" smtClean="0"/>
              <a:t> ed. New York: Modern Language </a:t>
            </a:r>
            <a:r>
              <a:rPr lang="en-US" smtClean="0"/>
              <a:t>Association of </a:t>
            </a:r>
            <a:r>
              <a:rPr lang="en-US" dirty="0" smtClean="0"/>
              <a:t>America, 2009. Print.</a:t>
            </a: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What is plagiarism?</a:t>
            </a:r>
            <a:endParaRPr lang="en-US" sz="4800" dirty="0"/>
          </a:p>
        </p:txBody>
      </p:sp>
      <p:sp>
        <p:nvSpPr>
          <p:cNvPr id="3" name="Content Placeholder 2"/>
          <p:cNvSpPr>
            <a:spLocks noGrp="1"/>
          </p:cNvSpPr>
          <p:nvPr>
            <p:ph idx="1"/>
          </p:nvPr>
        </p:nvSpPr>
        <p:spPr/>
        <p:txBody>
          <a:bodyPr>
            <a:normAutofit fontScale="77500" lnSpcReduction="20000"/>
          </a:bodyPr>
          <a:lstStyle/>
          <a:p>
            <a:pPr>
              <a:buNone/>
            </a:pPr>
            <a:r>
              <a:rPr lang="en-US" sz="4000" dirty="0" smtClean="0"/>
              <a:t>    Using any information that is not common knowledge from any source and not giving proper credit through citation. You must cite ideas or words that are not your own or face </a:t>
            </a:r>
            <a:r>
              <a:rPr lang="en-US" sz="4000" dirty="0" smtClean="0">
                <a:cs typeface="Times New Roman" pitchFamily="18" charset="0"/>
              </a:rPr>
              <a:t>failure</a:t>
            </a:r>
            <a:r>
              <a:rPr lang="en-US" sz="4000" dirty="0" smtClean="0"/>
              <a:t> of the assignment or possibly expulsion.</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What needs to be cited in-text?</a:t>
            </a:r>
            <a:endParaRPr lang="en-US" sz="4800" dirty="0"/>
          </a:p>
        </p:txBody>
      </p:sp>
      <p:sp>
        <p:nvSpPr>
          <p:cNvPr id="3" name="Content Placeholder 2"/>
          <p:cNvSpPr>
            <a:spLocks noGrp="1"/>
          </p:cNvSpPr>
          <p:nvPr>
            <p:ph idx="1"/>
          </p:nvPr>
        </p:nvSpPr>
        <p:spPr/>
        <p:txBody>
          <a:bodyPr/>
          <a:lstStyle/>
          <a:p>
            <a:pPr marL="609600" indent="-609600">
              <a:lnSpc>
                <a:spcPct val="200000"/>
              </a:lnSpc>
              <a:buClr>
                <a:srgbClr val="00B0F0"/>
              </a:buClr>
              <a:buFont typeface="Wingdings" pitchFamily="2" charset="2"/>
              <a:buAutoNum type="arabicPeriod"/>
            </a:pPr>
            <a:r>
              <a:rPr lang="en-US" sz="4400" dirty="0" smtClean="0"/>
              <a:t>Direct quotations</a:t>
            </a:r>
          </a:p>
          <a:p>
            <a:pPr marL="609600" indent="-609600">
              <a:lnSpc>
                <a:spcPct val="200000"/>
              </a:lnSpc>
              <a:buClr>
                <a:srgbClr val="00B0F0"/>
              </a:buClr>
              <a:buFont typeface="Wingdings" pitchFamily="2" charset="2"/>
              <a:buAutoNum type="arabicPeriod"/>
            </a:pPr>
            <a:r>
              <a:rPr lang="en-US" sz="4400" dirty="0" smtClean="0"/>
              <a:t>Paraphrases</a:t>
            </a:r>
          </a:p>
          <a:p>
            <a:pPr algn="ct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Direct quotes</a:t>
            </a:r>
            <a:endParaRPr lang="en-US" sz="48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sz="4000" dirty="0" smtClean="0"/>
              <a:t>If  more than 20 percent of your paper is quotes, which is someone’s exact words, then that’s too much! You want your paper to contain </a:t>
            </a:r>
            <a:r>
              <a:rPr lang="en-US" sz="4000" b="1" i="1" dirty="0" smtClean="0"/>
              <a:t>your </a:t>
            </a:r>
            <a:r>
              <a:rPr lang="en-US" sz="4000" dirty="0" smtClean="0"/>
              <a:t>writing. Too many quotes in a paper take away from the writer’s voice.</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Proper citation for a direct quote in your text:</a:t>
            </a:r>
            <a:endParaRPr lang="en-US" sz="4400" dirty="0"/>
          </a:p>
        </p:txBody>
      </p:sp>
      <p:sp>
        <p:nvSpPr>
          <p:cNvPr id="3" name="Content Placeholder 2"/>
          <p:cNvSpPr>
            <a:spLocks noGrp="1"/>
          </p:cNvSpPr>
          <p:nvPr>
            <p:ph idx="1"/>
          </p:nvPr>
        </p:nvSpPr>
        <p:spPr/>
        <p:txBody>
          <a:bodyPr>
            <a:normAutofit fontScale="92500" lnSpcReduction="20000"/>
          </a:bodyPr>
          <a:lstStyle/>
          <a:p>
            <a:pPr>
              <a:lnSpc>
                <a:spcPct val="80000"/>
              </a:lnSpc>
              <a:buFont typeface="Wingdings" pitchFamily="2" charset="2"/>
              <a:buNone/>
            </a:pPr>
            <a:r>
              <a:rPr lang="en-US" sz="3600" b="1" dirty="0" smtClean="0"/>
              <a:t>Example: </a:t>
            </a:r>
          </a:p>
          <a:p>
            <a:pPr>
              <a:lnSpc>
                <a:spcPct val="80000"/>
              </a:lnSpc>
              <a:buFont typeface="Wingdings" pitchFamily="2" charset="2"/>
              <a:buNone/>
            </a:pPr>
            <a:r>
              <a:rPr lang="en-US" sz="3600" dirty="0" smtClean="0">
                <a:solidFill>
                  <a:srgbClr val="6FD3F7"/>
                </a:solidFill>
              </a:rPr>
              <a:t>   </a:t>
            </a:r>
            <a:r>
              <a:rPr lang="en-US" sz="3600" dirty="0" smtClean="0"/>
              <a:t>“Jane Doe spent most of her life as a recluse in her home, but she occasionally ventured out to parties where she let her hair down and danced on tables” (Boltjes 259) .</a:t>
            </a:r>
          </a:p>
          <a:p>
            <a:pPr>
              <a:lnSpc>
                <a:spcPct val="80000"/>
              </a:lnSpc>
              <a:buFont typeface="Wingdings" pitchFamily="2" charset="2"/>
              <a:buNone/>
            </a:pPr>
            <a:endParaRPr lang="en-US" dirty="0" smtClean="0"/>
          </a:p>
          <a:p>
            <a:pPr>
              <a:lnSpc>
                <a:spcPct val="80000"/>
              </a:lnSpc>
              <a:buFont typeface="Wingdings" pitchFamily="2" charset="2"/>
              <a:buNone/>
            </a:pPr>
            <a:endParaRPr lang="en-US" dirty="0" smtClean="0">
              <a:solidFill>
                <a:srgbClr val="6FD3F7"/>
              </a:solidFill>
            </a:endParaRPr>
          </a:p>
          <a:p>
            <a:pPr>
              <a:lnSpc>
                <a:spcPct val="80000"/>
              </a:lnSpc>
              <a:buFont typeface="Wingdings" pitchFamily="2" charset="2"/>
              <a:buNone/>
            </a:pPr>
            <a:r>
              <a:rPr lang="en-US" dirty="0" smtClean="0">
                <a:solidFill>
                  <a:srgbClr val="00B0F0"/>
                </a:solidFill>
              </a:rPr>
              <a:t>Author’s Last Name     Page number </a:t>
            </a:r>
          </a:p>
          <a:p>
            <a:pPr>
              <a:buNone/>
            </a:pPr>
            <a:endParaRPr lang="en-US" dirty="0"/>
          </a:p>
        </p:txBody>
      </p:sp>
      <p:cxnSp>
        <p:nvCxnSpPr>
          <p:cNvPr id="5" name="Straight Arrow Connector 4"/>
          <p:cNvCxnSpPr/>
          <p:nvPr/>
        </p:nvCxnSpPr>
        <p:spPr>
          <a:xfrm rot="5400000" flipH="1" flipV="1">
            <a:off x="1409700" y="4838700"/>
            <a:ext cx="685800" cy="1588"/>
          </a:xfrm>
          <a:prstGeom prst="straightConnector1">
            <a:avLst/>
          </a:prstGeom>
          <a:ln>
            <a:solidFill>
              <a:srgbClr val="19C3FF"/>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3276600" y="4419600"/>
            <a:ext cx="838200" cy="7620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Autofit/>
          </a:bodyPr>
          <a:lstStyle/>
          <a:p>
            <a:r>
              <a:rPr lang="en-US" sz="3800" dirty="0" smtClean="0"/>
              <a:t>Citing a direct quote using a signal phrase that mentions the author in the paper:</a:t>
            </a:r>
            <a:endParaRPr lang="en-US" sz="3800" dirty="0"/>
          </a:p>
        </p:txBody>
      </p:sp>
      <p:sp>
        <p:nvSpPr>
          <p:cNvPr id="3" name="Content Placeholder 2"/>
          <p:cNvSpPr>
            <a:spLocks noGrp="1"/>
          </p:cNvSpPr>
          <p:nvPr>
            <p:ph idx="1"/>
          </p:nvPr>
        </p:nvSpPr>
        <p:spPr>
          <a:xfrm>
            <a:off x="609600" y="1828800"/>
            <a:ext cx="8077200" cy="4480560"/>
          </a:xfrm>
        </p:spPr>
        <p:txBody>
          <a:bodyPr>
            <a:normAutofit fontScale="92500" lnSpcReduction="20000"/>
          </a:bodyPr>
          <a:lstStyle/>
          <a:p>
            <a:pPr>
              <a:lnSpc>
                <a:spcPct val="90000"/>
              </a:lnSpc>
              <a:buFont typeface="Wingdings" pitchFamily="2" charset="2"/>
              <a:buNone/>
            </a:pPr>
            <a:r>
              <a:rPr lang="en-US" dirty="0" smtClean="0">
                <a:solidFill>
                  <a:srgbClr val="00B0F0"/>
                </a:solidFill>
              </a:rPr>
              <a:t>Signal phrase        Author                  </a:t>
            </a:r>
          </a:p>
          <a:p>
            <a:pPr>
              <a:lnSpc>
                <a:spcPct val="90000"/>
              </a:lnSpc>
              <a:buFont typeface="Wingdings" pitchFamily="2" charset="2"/>
              <a:buNone/>
            </a:pPr>
            <a:endParaRPr lang="en-US" sz="2000" dirty="0" smtClean="0"/>
          </a:p>
          <a:p>
            <a:pPr>
              <a:lnSpc>
                <a:spcPct val="90000"/>
              </a:lnSpc>
              <a:buFont typeface="Wingdings" pitchFamily="2" charset="2"/>
              <a:buNone/>
            </a:pPr>
            <a:r>
              <a:rPr lang="en-US" sz="3600" dirty="0" smtClean="0"/>
              <a:t>   According to Boltjes, Doe “spent most of her life as a recluse in her home, but she occasionally ventured out to parties where she let her hair down and danced on tables” (259).      </a:t>
            </a:r>
            <a:r>
              <a:rPr lang="en-US" dirty="0" smtClean="0">
                <a:solidFill>
                  <a:srgbClr val="00B0F0"/>
                </a:solidFill>
              </a:rPr>
              <a:t>Page number*</a:t>
            </a:r>
          </a:p>
          <a:p>
            <a:pPr>
              <a:lnSpc>
                <a:spcPct val="90000"/>
              </a:lnSpc>
              <a:buFont typeface="Wingdings" pitchFamily="2" charset="2"/>
              <a:buNone/>
            </a:pPr>
            <a:endParaRPr lang="en-US" sz="2600" b="1" dirty="0" smtClean="0"/>
          </a:p>
          <a:p>
            <a:pPr>
              <a:lnSpc>
                <a:spcPct val="90000"/>
              </a:lnSpc>
              <a:buFont typeface="Wingdings" pitchFamily="2" charset="2"/>
              <a:buNone/>
            </a:pPr>
            <a:r>
              <a:rPr lang="en-US" sz="2600" b="1" dirty="0" smtClean="0">
                <a:solidFill>
                  <a:srgbClr val="00B0F0"/>
                </a:solidFill>
              </a:rPr>
              <a:t>*NOTE: </a:t>
            </a:r>
            <a:r>
              <a:rPr lang="en-US" sz="2600" dirty="0" smtClean="0">
                <a:solidFill>
                  <a:srgbClr val="00B0F0"/>
                </a:solidFill>
              </a:rPr>
              <a:t>When the author is mentioned, you do not need to include the last name within the parentheses at the end of the quote. The page number is enough.</a:t>
            </a:r>
          </a:p>
          <a:p>
            <a:pPr>
              <a:buNone/>
            </a:pPr>
            <a:endParaRPr lang="en-US" dirty="0"/>
          </a:p>
        </p:txBody>
      </p:sp>
      <p:cxnSp>
        <p:nvCxnSpPr>
          <p:cNvPr id="6" name="Straight Arrow Connector 5"/>
          <p:cNvCxnSpPr/>
          <p:nvPr/>
        </p:nvCxnSpPr>
        <p:spPr>
          <a:xfrm rot="16200000" flipH="1">
            <a:off x="1752600" y="2209800"/>
            <a:ext cx="304800" cy="30480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734594" y="2361406"/>
            <a:ext cx="457200" cy="1588"/>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a:off x="5943600" y="4572000"/>
            <a:ext cx="533400" cy="1588"/>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228600"/>
          </a:xfrm>
        </p:spPr>
        <p:txBody>
          <a:bodyPr>
            <a:normAutofit fontScale="90000"/>
          </a:bodyPr>
          <a:lstStyle/>
          <a:p>
            <a:endParaRPr lang="en-US" dirty="0"/>
          </a:p>
        </p:txBody>
      </p:sp>
      <p:sp>
        <p:nvSpPr>
          <p:cNvPr id="3" name="Content Placeholder 2"/>
          <p:cNvSpPr>
            <a:spLocks noGrp="1"/>
          </p:cNvSpPr>
          <p:nvPr>
            <p:ph idx="1"/>
          </p:nvPr>
        </p:nvSpPr>
        <p:spPr>
          <a:xfrm>
            <a:off x="457200" y="1676400"/>
            <a:ext cx="8229600" cy="4632960"/>
          </a:xfrm>
        </p:spPr>
        <p:txBody>
          <a:bodyPr>
            <a:normAutofit/>
          </a:bodyPr>
          <a:lstStyle/>
          <a:p>
            <a:pPr>
              <a:buNone/>
            </a:pPr>
            <a:r>
              <a:rPr lang="en-US" sz="4400" dirty="0" smtClean="0"/>
              <a:t>	For direct quotes that are longer than four lines, you will want to set the quote off from the rest of your paper with a block quote.</a:t>
            </a:r>
            <a:endParaRPr lang="en-US" sz="4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1119</TotalTime>
  <Words>1777</Words>
  <Application>Microsoft Office PowerPoint</Application>
  <PresentationFormat>On-screen Show (4:3)</PresentationFormat>
  <Paragraphs>183</Paragraphs>
  <Slides>37</Slides>
  <Notes>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Austin</vt:lpstr>
      <vt:lpstr>MLA Citation</vt:lpstr>
      <vt:lpstr>There are two parts to MLA citation…</vt:lpstr>
      <vt:lpstr>Why use MLA citation?</vt:lpstr>
      <vt:lpstr>What is plagiarism?</vt:lpstr>
      <vt:lpstr>What needs to be cited in-text?</vt:lpstr>
      <vt:lpstr>Direct quotes</vt:lpstr>
      <vt:lpstr>Proper citation for a direct quote in your text:</vt:lpstr>
      <vt:lpstr>Citing a direct quote using a signal phrase that mentions the author in the paper:</vt:lpstr>
      <vt:lpstr>PowerPoint Presentation</vt:lpstr>
      <vt:lpstr>PowerPoint Presentation</vt:lpstr>
      <vt:lpstr>Paraphrases</vt:lpstr>
      <vt:lpstr>An Example of Paraphrasing</vt:lpstr>
      <vt:lpstr>Why is that a good paraphrase?</vt:lpstr>
      <vt:lpstr>Tips for Paraphrasing</vt:lpstr>
      <vt:lpstr>Citing In-text Without a Page Number</vt:lpstr>
      <vt:lpstr>Citing In-text Without an Author</vt:lpstr>
      <vt:lpstr>What is a Works Cited page?</vt:lpstr>
      <vt:lpstr>Now what will your Works Cited page look like?</vt:lpstr>
      <vt:lpstr>Things to remember when making your Works Cited page</vt:lpstr>
      <vt:lpstr>Missing source information?</vt:lpstr>
      <vt:lpstr>PowerPoint Presentation</vt:lpstr>
      <vt:lpstr>Basic Book Entry Format</vt:lpstr>
      <vt:lpstr> Two or More Works by the Same Author:  </vt:lpstr>
      <vt:lpstr>A Work in an Anthology [5.5.6]: </vt:lpstr>
      <vt:lpstr>Encyclopedia and Reference Book Article [5.5.7]:</vt:lpstr>
      <vt:lpstr>Scholarly Journal Article [5.4.2]  </vt:lpstr>
      <vt:lpstr>Government Publication [5.5.20]  (If author is not known): </vt:lpstr>
      <vt:lpstr>Magazine Articles: [5.4.6] </vt:lpstr>
      <vt:lpstr>Newspaper Articles: [5.4.5] </vt:lpstr>
      <vt:lpstr>Internet Sources</vt:lpstr>
      <vt:lpstr>Work Cited Only on the Web (Nonperiodicals) [5.6.2]: </vt:lpstr>
      <vt:lpstr>Work Cited On the Web  with Print Publication Data [5.6.2]:</vt:lpstr>
      <vt:lpstr>Work Cited On the Web  with Print Publication Data [5.6.2] </vt:lpstr>
      <vt:lpstr>Scholarly Journal  Published Exclusively on the Web [5.6.3]</vt:lpstr>
      <vt:lpstr>Periodical Publications in an Online Database</vt:lpstr>
      <vt:lpstr>Periodical Publications in an Online Database [5.6.4]</vt:lpstr>
      <vt:lpstr>Works Cited</vt:lpstr>
    </vt:vector>
  </TitlesOfParts>
  <Company>KVCC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MLA Citation</dc:title>
  <dc:creator>KVCC</dc:creator>
  <cp:lastModifiedBy>kvcc</cp:lastModifiedBy>
  <cp:revision>93</cp:revision>
  <dcterms:created xsi:type="dcterms:W3CDTF">2008-04-10T13:26:39Z</dcterms:created>
  <dcterms:modified xsi:type="dcterms:W3CDTF">2013-11-09T16:57:08Z</dcterms:modified>
</cp:coreProperties>
</file>